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0" roundtripDataSignature="AMtx7mgy/WTYDOmyvw8f09s8z1LzQZSd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Google Shape;27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Google Shape;287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6" name="Google Shape;306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80% correlation and medium error</a:t>
            </a:r>
            <a:endParaRPr/>
          </a:p>
        </p:txBody>
      </p:sp>
      <p:sp>
        <p:nvSpPr>
          <p:cNvPr id="307" name="Google Shape;307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2" name="Google Shape;322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7" name="Google Shape;357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2" name="Google Shape;37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(when it is obvious an effect exists) </a:t>
            </a:r>
            <a:endParaRPr/>
          </a:p>
        </p:txBody>
      </p:sp>
      <p:sp>
        <p:nvSpPr>
          <p:cNvPr id="125" name="Google Shape;125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(when it is obvious an effect exists) </a:t>
            </a:r>
            <a:endParaRPr/>
          </a:p>
        </p:txBody>
      </p:sp>
      <p:sp>
        <p:nvSpPr>
          <p:cNvPr id="139" name="Google Shape;139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7" name="Google Shape;15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72" name="Google Shape;172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rpubs.com/laurasita/1185335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laura.sita@studenti.unipd.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-1" y="0"/>
            <a:ext cx="12192001" cy="5641145"/>
          </a:xfrm>
          <a:prstGeom prst="rect">
            <a:avLst/>
          </a:prstGeom>
          <a:solidFill>
            <a:srgbClr val="4E6E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Avenir Next LT Pro" panose="020B05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4525938" y="3244334"/>
            <a:ext cx="314012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Presented by </a:t>
            </a:r>
            <a:r>
              <a:rPr lang="en-GB" sz="1800" b="0" i="1" u="none" strike="noStrike" cap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301378" y="2176977"/>
            <a:ext cx="9666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0" i="0" u="none" strike="noStrike" cap="none" dirty="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How to think about and model effect sizes</a:t>
            </a:r>
            <a:endParaRPr sz="3200" b="0" i="0" u="none" strike="noStrike" cap="none" dirty="0">
              <a:solidFill>
                <a:srgbClr val="FFF6EA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5304666" y="6123502"/>
            <a:ext cx="165972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0452295" y="6123501"/>
            <a:ext cx="130421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="0" i="0" u="none" strike="noStrike" cap="none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 b="0" i="0" u="none" strike="noStrike" cap="none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3860337" y="3682756"/>
            <a:ext cx="447132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Supervised by </a:t>
            </a:r>
            <a:r>
              <a:rPr lang="en-GB" sz="1800" b="0" i="1" u="none" strike="noStrike" cap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D. Lakens </a:t>
            </a:r>
            <a:r>
              <a:rPr lang="en-GB" sz="1800" b="0" i="0" u="none" strike="noStrike" cap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and </a:t>
            </a:r>
            <a:r>
              <a:rPr lang="en-GB" sz="1800" b="0" i="1" u="none" strike="noStrike" cap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G. Altoé</a:t>
            </a:r>
            <a:endParaRPr sz="1800" b="0" i="1" u="none" strike="noStrike" cap="none">
              <a:solidFill>
                <a:srgbClr val="FFF6EA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Research and objectives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12" name="Google Shape;212;p10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02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13" name="Google Shape;213;p10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14" name="Google Shape;214;p10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15" name="Google Shape;215;p10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10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216" name="Google Shape;216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0"/>
          <p:cNvSpPr txBox="1"/>
          <p:nvPr/>
        </p:nvSpPr>
        <p:spPr>
          <a:xfrm>
            <a:off x="1211691" y="1931358"/>
            <a:ext cx="9766500" cy="25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This project aims to</a:t>
            </a:r>
            <a:endParaRPr dirty="0">
              <a:latin typeface="Avenir Next LT Pro" panose="020B0504020202020204" pitchFamily="34" charset="0"/>
            </a:endParaRPr>
          </a:p>
          <a:p>
            <a:pPr marL="457200" marR="0" lvl="0" indent="-457200" algn="ctr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Calibri"/>
              <a:buAutoNum type="arabicPeriod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suggest a better solution to think about effect sizes </a:t>
            </a:r>
            <a:endParaRPr dirty="0">
              <a:latin typeface="Avenir Next LT Pro" panose="020B0504020202020204" pitchFamily="34" charset="0"/>
            </a:endParaRPr>
          </a:p>
          <a:p>
            <a:pPr marL="457200" marR="0" lvl="0" indent="-457200" algn="ctr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Calibri"/>
              <a:buAutoNum type="arabicPeriod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show how to implement it in research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Achieving these objectives would lead to</a:t>
            </a:r>
            <a:endParaRPr dirty="0">
              <a:latin typeface="Avenir Next LT Pro" panose="020B0504020202020204" pitchFamily="34" charset="0"/>
            </a:endParaRPr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 theoretically more meaningful way to interpret effect sizes</a:t>
            </a:r>
            <a:endParaRPr dirty="0">
              <a:latin typeface="Avenir Next LT Pro" panose="020B0504020202020204" pitchFamily="34" charset="0"/>
            </a:endParaRPr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think about practical importance of the effect size </a:t>
            </a:r>
            <a:endParaRPr dirty="0">
              <a:latin typeface="Avenir Next LT Pro" panose="020B05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"/>
          <p:cNvSpPr txBox="1"/>
          <p:nvPr/>
        </p:nvSpPr>
        <p:spPr>
          <a:xfrm>
            <a:off x="1211691" y="1288060"/>
            <a:ext cx="97666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1. A better solution to think about effect sizes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25" name="Google Shape;225;p11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Research and objectives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26" name="Google Shape;226;p11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02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27" name="Google Shape;227;p11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28" name="Google Shape;228;p11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29" name="Google Shape;229;p11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11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230" name="Google Shape;230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11"/>
          <p:cNvSpPr txBox="1"/>
          <p:nvPr/>
        </p:nvSpPr>
        <p:spPr>
          <a:xfrm>
            <a:off x="1211690" y="2082649"/>
            <a:ext cx="9766613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Researchers should </a:t>
            </a: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explicitly model 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the predicted effect of the independent variable on the dependent variable and consequently test it through their hypotheses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We feel that modelling would prevent researchers</a:t>
            </a:r>
            <a:endParaRPr dirty="0">
              <a:latin typeface="Avenir Next LT Pro" panose="020B0504020202020204" pitchFamily="34" charset="0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finding effect sizes too big to be true (as Hilgard pointed out) </a:t>
            </a:r>
            <a:endParaRPr dirty="0">
              <a:latin typeface="Avenir Next LT Pro" panose="020B0504020202020204" pitchFamily="34" charset="0"/>
            </a:endParaRPr>
          </a:p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implicitly assuming that the relationship between variables is linear (e.g. in power analysis)</a:t>
            </a:r>
            <a:endParaRPr sz="2000" b="1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"/>
          <p:cNvSpPr txBox="1"/>
          <p:nvPr/>
        </p:nvSpPr>
        <p:spPr>
          <a:xfrm>
            <a:off x="1211691" y="1218938"/>
            <a:ext cx="97666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1. An example of explicitly modelling the relationship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39" name="Google Shape;239;p12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Research and objectives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40" name="Google Shape;240;p12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02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41" name="Google Shape;241;p12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42" name="Google Shape;242;p12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43" name="Google Shape;243;p12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12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244" name="Google Shape;24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12"/>
          <p:cNvSpPr txBox="1"/>
          <p:nvPr/>
        </p:nvSpPr>
        <p:spPr>
          <a:xfrm>
            <a:off x="1211691" y="2166425"/>
            <a:ext cx="5661057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 order to test their prospect theory, Tversky and Kahneman proposed a model showing the intensity of the manipulation as a s-shaped and asymmetrical function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They hypothesized that the value function is steeper for losses than gains indicating that losses outweigh gains </a:t>
            </a: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pic>
        <p:nvPicPr>
          <p:cNvPr id="248" name="Google Shape;248;p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426434" y="1927517"/>
            <a:ext cx="3551870" cy="3196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3"/>
          <p:cNvSpPr txBox="1"/>
          <p:nvPr/>
        </p:nvSpPr>
        <p:spPr>
          <a:xfrm>
            <a:off x="1211690" y="1171405"/>
            <a:ext cx="97666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2. How to implement models in research</a:t>
            </a:r>
            <a:endParaRPr sz="20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54" name="Google Shape;254;p13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Research and objectives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55" name="Google Shape;255;p13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02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56" name="Google Shape;256;p13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57" name="Google Shape;257;p13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58" name="Google Shape;258;p13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13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259" name="Google Shape;25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13"/>
          <p:cNvSpPr txBox="1"/>
          <p:nvPr/>
        </p:nvSpPr>
        <p:spPr>
          <a:xfrm>
            <a:off x="1211690" y="1935828"/>
            <a:ext cx="9766613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When it comes to design a study, we suggest psychologists to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think about variables 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research the literature in order to find what could be the effect of their manipulation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create a model representing the expected effect size 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formulate an hypothesized effect size that tests the model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Once having (simulated and then) </a:t>
            </a:r>
            <a:r>
              <a:rPr lang="en-GB" sz="2000" dirty="0" err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analyzed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the data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compare the initial model (from expectations) to the one that describes the observed effect size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interpret the comparison (e.g. if they differ, try to understand why)</a:t>
            </a: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6E81">
            <a:alpha val="64705"/>
          </a:srgbClr>
        </a:solidFill>
        <a:effectLst/>
      </p:bgPr>
    </p:bg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4"/>
          <p:cNvSpPr txBox="1"/>
          <p:nvPr/>
        </p:nvSpPr>
        <p:spPr>
          <a:xfrm>
            <a:off x="2872057" y="3136612"/>
            <a:ext cx="976661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</a:t>
            </a:r>
            <a:endParaRPr sz="1800" dirty="0">
              <a:solidFill>
                <a:srgbClr val="FFF6EA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68" name="Google Shape;268;p14"/>
          <p:cNvSpPr txBox="1"/>
          <p:nvPr/>
        </p:nvSpPr>
        <p:spPr>
          <a:xfrm>
            <a:off x="1347107" y="3013500"/>
            <a:ext cx="102144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69" name="Google Shape;269;p14"/>
          <p:cNvSpPr txBox="1"/>
          <p:nvPr/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14</a:t>
            </a:fld>
            <a:endParaRPr sz="12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5"/>
          <p:cNvSpPr txBox="1"/>
          <p:nvPr/>
        </p:nvSpPr>
        <p:spPr>
          <a:xfrm>
            <a:off x="1211691" y="1146363"/>
            <a:ext cx="97666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Data simulation using the statistical software R</a:t>
            </a:r>
            <a:endParaRPr dirty="0">
              <a:latin typeface="Avenir Next LT Pro" panose="020B0504020202020204" pitchFamily="34" charset="0"/>
            </a:endParaRPr>
          </a:p>
        </p:txBody>
      </p:sp>
      <p:sp>
        <p:nvSpPr>
          <p:cNvPr id="276" name="Google Shape;276;p15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 							  Data simulation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77" name="Google Shape;277;p15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78" name="Google Shape;278;p15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79" name="Google Shape;279;p15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80" name="Google Shape;280;p15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15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281" name="Google Shape;281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15"/>
          <p:cNvSpPr txBox="1"/>
          <p:nvPr/>
        </p:nvSpPr>
        <p:spPr>
          <a:xfrm>
            <a:off x="1364090" y="1724293"/>
            <a:ext cx="9614214" cy="3970318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570" t="-767" r="-506" b="-168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Avenir Next LT Pro" panose="020B0504020202020204" pitchFamily="34" charset="0"/>
                <a:ea typeface="Calibri"/>
                <a:cs typeface="Calibri"/>
                <a:sym typeface="Calibri"/>
              </a:rPr>
              <a:t> </a:t>
            </a:r>
            <a:endParaRPr dirty="0">
              <a:latin typeface="Avenir Next LT Pro" panose="020B05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6"/>
          <p:cNvSpPr txBox="1"/>
          <p:nvPr/>
        </p:nvSpPr>
        <p:spPr>
          <a:xfrm>
            <a:off x="1211691" y="948316"/>
            <a:ext cx="9766613" cy="40011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7690" b="-2922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venir Next LT Pro" panose="020B0504020202020204" pitchFamily="34" charset="0"/>
                <a:ea typeface="Calibri"/>
                <a:cs typeface="Calibri"/>
                <a:sym typeface="Calibri"/>
              </a:rPr>
              <a:t> 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91" name="Google Shape;291;p16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 							  Data simulation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92" name="Google Shape;292;p16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93" name="Google Shape;293;p16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94" name="Google Shape;294;p16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95" name="Google Shape;295;p16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16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296" name="Google Shape;296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299" name="Google Shape;299;p16"/>
          <p:cNvSpPr txBox="1"/>
          <p:nvPr/>
        </p:nvSpPr>
        <p:spPr>
          <a:xfrm>
            <a:off x="6885764" y="1664104"/>
            <a:ext cx="392074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Effect of x on y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00" name="Google Shape;300;p16"/>
          <p:cNvSpPr txBox="1"/>
          <p:nvPr/>
        </p:nvSpPr>
        <p:spPr>
          <a:xfrm>
            <a:off x="1385487" y="1544353"/>
            <a:ext cx="178193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 = 0.474 </a:t>
            </a:r>
            <a:endParaRPr>
              <a:latin typeface="Avenir Next LT Pro" panose="020B05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sd = 1.353  </a:t>
            </a:r>
            <a:endParaRPr>
              <a:latin typeface="Avenir Next LT Pro" panose="020B05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i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d</a:t>
            </a:r>
            <a:r>
              <a:rPr lang="en-GB" sz="14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= 0.473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01" name="Google Shape;301;p16"/>
          <p:cNvSpPr txBox="1"/>
          <p:nvPr/>
        </p:nvSpPr>
        <p:spPr>
          <a:xfrm>
            <a:off x="3891679" y="1544394"/>
            <a:ext cx="178193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 =  0.359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 err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sd</a:t>
            </a:r>
            <a:r>
              <a:rPr lang="en-GB" sz="1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=  1.434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 dirty="0">
                <a:solidFill>
                  <a:srgbClr val="4E6E81"/>
                </a:solidFill>
                <a:latin typeface="Avenir Next LT Pro" panose="020B0504020202020204" pitchFamily="34" charset="0"/>
                <a:sym typeface="Avenir"/>
              </a:rPr>
              <a:t>d</a:t>
            </a:r>
            <a:r>
              <a:rPr lang="en-GB" dirty="0">
                <a:solidFill>
                  <a:srgbClr val="4E6E81"/>
                </a:solidFill>
                <a:latin typeface="Avenir Next LT Pro" panose="020B0504020202020204" pitchFamily="34" charset="0"/>
                <a:sym typeface="Avenir"/>
              </a:rPr>
              <a:t> = 0.25</a:t>
            </a:r>
            <a:endParaRPr dirty="0">
              <a:latin typeface="Avenir Next LT Pro" panose="020B0504020202020204" pitchFamily="34" charset="0"/>
            </a:endParaRPr>
          </a:p>
        </p:txBody>
      </p:sp>
      <p:pic>
        <p:nvPicPr>
          <p:cNvPr id="302" name="Google Shape;302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4546" y="2213521"/>
            <a:ext cx="4759835" cy="37682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272537" y="2033436"/>
            <a:ext cx="4858591" cy="38463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1211691" y="948216"/>
            <a:ext cx="9766613" cy="40011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7690" b="-2922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venir Next LT Pro" panose="020B0504020202020204" pitchFamily="34" charset="0"/>
                <a:ea typeface="Calibri"/>
                <a:cs typeface="Calibri"/>
                <a:sym typeface="Calibri"/>
              </a:rPr>
              <a:t> 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10" name="Google Shape;310;p17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 							  Data simulation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11" name="Google Shape;311;p17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12" name="Google Shape;312;p17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13" name="Google Shape;313;p17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14" name="Google Shape;314;p17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17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315" name="Google Shape;315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318" name="Google Shape;318;p17"/>
          <p:cNvSpPr txBox="1"/>
          <p:nvPr/>
        </p:nvSpPr>
        <p:spPr>
          <a:xfrm>
            <a:off x="1383370" y="1455958"/>
            <a:ext cx="96142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How the manipulation is translated into an effect of the dependent variable	           </a:t>
            </a:r>
            <a:endParaRPr>
              <a:latin typeface="Avenir Next LT Pro" panose="020B050402020202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F38E6F3-8839-2F07-E080-6297C399E7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8199" y="1944462"/>
            <a:ext cx="5036057" cy="398687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8"/>
          <p:cNvSpPr txBox="1"/>
          <p:nvPr/>
        </p:nvSpPr>
        <p:spPr>
          <a:xfrm>
            <a:off x="1307170" y="948273"/>
            <a:ext cx="9766613" cy="4070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6060" b="-28787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venir Next LT Pro" panose="020B0504020202020204" pitchFamily="34" charset="0"/>
                <a:ea typeface="Calibri"/>
                <a:cs typeface="Calibri"/>
                <a:sym typeface="Calibri"/>
              </a:rPr>
              <a:t> 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26" name="Google Shape;326;p18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 							  Data simulation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27" name="Google Shape;327;p18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28" name="Google Shape;328;p18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29" name="Google Shape;329;p18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30" name="Google Shape;330;p18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18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331" name="Google Shape;331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18"/>
          <p:cNvSpPr txBox="1"/>
          <p:nvPr/>
        </p:nvSpPr>
        <p:spPr>
          <a:xfrm>
            <a:off x="6832597" y="1607539"/>
            <a:ext cx="392074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Effect of x on y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35" name="Google Shape;335;p18"/>
          <p:cNvSpPr txBox="1"/>
          <p:nvPr/>
        </p:nvSpPr>
        <p:spPr>
          <a:xfrm>
            <a:off x="1744072" y="1527318"/>
            <a:ext cx="178193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 = 0.474 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 err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sd</a:t>
            </a:r>
            <a:r>
              <a:rPr lang="en-GB" sz="1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= 1.353  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i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d </a:t>
            </a:r>
            <a:r>
              <a:rPr lang="en-GB" sz="1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= 0.473</a:t>
            </a:r>
            <a:endParaRPr dirty="0">
              <a:latin typeface="Avenir Next LT Pro" panose="020B0504020202020204" pitchFamily="34" charset="0"/>
            </a:endParaRPr>
          </a:p>
        </p:txBody>
      </p:sp>
      <p:sp>
        <p:nvSpPr>
          <p:cNvPr id="336" name="Google Shape;336;p18"/>
          <p:cNvSpPr txBox="1"/>
          <p:nvPr/>
        </p:nvSpPr>
        <p:spPr>
          <a:xfrm>
            <a:off x="4152818" y="1521258"/>
            <a:ext cx="178193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 = 2.032 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 err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sd</a:t>
            </a:r>
            <a:r>
              <a:rPr lang="en-GB" sz="1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= 3.016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i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d = </a:t>
            </a:r>
            <a:r>
              <a:rPr lang="en-GB" sz="1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0.674 </a:t>
            </a:r>
            <a:endParaRPr dirty="0">
              <a:latin typeface="Avenir Next LT Pro" panose="020B0504020202020204" pitchFamily="34" charset="0"/>
            </a:endParaRPr>
          </a:p>
        </p:txBody>
      </p:sp>
      <p:pic>
        <p:nvPicPr>
          <p:cNvPr id="337" name="Google Shape;337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17256" y="2218094"/>
            <a:ext cx="4766101" cy="3773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1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52370" y="1976871"/>
            <a:ext cx="4918981" cy="3894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9"/>
          <p:cNvSpPr txBox="1"/>
          <p:nvPr/>
        </p:nvSpPr>
        <p:spPr>
          <a:xfrm>
            <a:off x="1316062" y="977845"/>
            <a:ext cx="9766613" cy="40709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4476" b="-2686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Avenir Next LT Pro" panose="020B0504020202020204" pitchFamily="34" charset="0"/>
                <a:ea typeface="Calibri"/>
                <a:cs typeface="Calibri"/>
                <a:sym typeface="Calibri"/>
              </a:rPr>
              <a:t> 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45" name="Google Shape;345;p19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 							  Data simulation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46" name="Google Shape;346;p19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47" name="Google Shape;347;p19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48" name="Google Shape;348;p19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49" name="Google Shape;349;p19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19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350" name="Google Shape;350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19"/>
          <p:cNvSpPr txBox="1"/>
          <p:nvPr/>
        </p:nvSpPr>
        <p:spPr>
          <a:xfrm>
            <a:off x="1468461" y="1452320"/>
            <a:ext cx="96142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How the manipulation is translated into an effect of the dependent variable	           </a:t>
            </a:r>
            <a:endParaRPr dirty="0">
              <a:latin typeface="Avenir Next LT Pro" panose="020B050402020202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548AA00-0BB8-D63F-9A37-3C71F2E7D5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6178" y="1832376"/>
            <a:ext cx="5177639" cy="40989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/>
          <p:nvPr/>
        </p:nvSpPr>
        <p:spPr>
          <a:xfrm>
            <a:off x="0" y="0"/>
            <a:ext cx="12192000" cy="5641146"/>
          </a:xfrm>
          <a:prstGeom prst="rect">
            <a:avLst/>
          </a:prstGeom>
          <a:solidFill>
            <a:srgbClr val="4E6E8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venir Next LT Pro" panose="020B05040202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847323" y="658050"/>
            <a:ext cx="976661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0" i="0" u="none" strike="noStrike" cap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Outline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2998717" y="1710811"/>
            <a:ext cx="195859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Introduction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2998718" y="2540955"/>
            <a:ext cx="364362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u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Research and objectives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2998717" y="3397270"/>
            <a:ext cx="23956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2998717" y="4282613"/>
            <a:ext cx="239566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u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Conclusions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1789793" y="1523500"/>
            <a:ext cx="102241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01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1789793" y="2396089"/>
            <a:ext cx="94437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02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1801587" y="3254235"/>
            <a:ext cx="10106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1801587" y="4126824"/>
            <a:ext cx="1010624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 b="0" u="none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5304666" y="6123502"/>
            <a:ext cx="165972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pic>
        <p:nvPicPr>
          <p:cNvPr id="113" name="Google Shape;11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0"/>
          <p:cNvSpPr txBox="1"/>
          <p:nvPr/>
        </p:nvSpPr>
        <p:spPr>
          <a:xfrm>
            <a:off x="1307170" y="1103849"/>
            <a:ext cx="97666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Empirical component of the project: analysis of a real data set</a:t>
            </a:r>
            <a:endParaRPr sz="20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61" name="Google Shape;361;p20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 							      Data analysis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62" name="Google Shape;362;p20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63" name="Google Shape;363;p20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64" name="Google Shape;364;p20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65" name="Google Shape;365;p20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20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366" name="Google Shape;366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369" name="Google Shape;369;p20"/>
          <p:cNvSpPr txBox="1"/>
          <p:nvPr/>
        </p:nvSpPr>
        <p:spPr>
          <a:xfrm>
            <a:off x="1211691" y="1678027"/>
            <a:ext cx="9766613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1. Find a open-access study where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rial"/>
              <a:buChar char="•"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data are accessible 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rial"/>
              <a:buChar char="•"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 manipulation is done and a manipulation check is measured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rial"/>
              <a:buChar char="•"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the dependent variable is related to the manipulation through some psychological mechanism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1714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2. Create a plot that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rial"/>
              <a:buChar char="•"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highlights the relationship between the two distributions of data (subjects’ responses for the manipulation check and the dependent variable)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rial"/>
              <a:buChar char="•"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represents the links between each couple of responses within every subject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3. Expect to find 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rial"/>
              <a:buChar char="•"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 correspondence within each couple of data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rial"/>
              <a:buChar char="•"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that would be graphically represented by a series of straight lines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21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Methodology 							      Data analysis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76" name="Google Shape;376;p21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03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77" name="Google Shape;377;p21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78" name="Google Shape;378;p21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79" name="Google Shape;379;p21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21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380" name="Google Shape;38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21"/>
          <p:cNvSpPr txBox="1"/>
          <p:nvPr/>
        </p:nvSpPr>
        <p:spPr>
          <a:xfrm>
            <a:off x="1211691" y="1730243"/>
            <a:ext cx="9766500" cy="3170700"/>
          </a:xfrm>
          <a:prstGeom prst="rect">
            <a:avLst/>
          </a:prstGeom>
          <a:noFill/>
          <a:ln w="28575" cap="flat" cmpd="sng">
            <a:solidFill>
              <a:srgbClr val="CC1D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We are looking for studies 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with an </a:t>
            </a: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available data set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where the researchers conducted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 manipulation on the subjects and collect data to check if it happened as planned (</a:t>
            </a: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manipulation check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)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1587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 </a:t>
            </a: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measurement of the dependent variable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, related to the manipulation through some psychological mechanism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1587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6E81">
            <a:alpha val="64705"/>
          </a:srgbClr>
        </a:solidFill>
        <a:effectLst/>
      </p:bgPr>
    </p:bg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2"/>
          <p:cNvSpPr txBox="1"/>
          <p:nvPr/>
        </p:nvSpPr>
        <p:spPr>
          <a:xfrm>
            <a:off x="2872057" y="3136612"/>
            <a:ext cx="976661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Conclusions</a:t>
            </a:r>
            <a:endParaRPr sz="1800" dirty="0">
              <a:solidFill>
                <a:srgbClr val="FFF6EA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89" name="Google Shape;389;p22"/>
          <p:cNvSpPr txBox="1"/>
          <p:nvPr/>
        </p:nvSpPr>
        <p:spPr>
          <a:xfrm>
            <a:off x="1347107" y="3013500"/>
            <a:ext cx="129832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90" name="Google Shape;390;p22"/>
          <p:cNvSpPr txBox="1"/>
          <p:nvPr/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22</a:t>
            </a:fld>
            <a:endParaRPr sz="12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23"/>
          <p:cNvSpPr txBox="1"/>
          <p:nvPr/>
        </p:nvSpPr>
        <p:spPr>
          <a:xfrm>
            <a:off x="1211693" y="393070"/>
            <a:ext cx="185154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Conclusions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96" name="Google Shape;396;p23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04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397" name="Google Shape;397;p23"/>
          <p:cNvSpPr txBox="1"/>
          <p:nvPr/>
        </p:nvSpPr>
        <p:spPr>
          <a:xfrm>
            <a:off x="5291843" y="1159346"/>
            <a:ext cx="16083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Key points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398" name="Google Shape;398;p23"/>
          <p:cNvSpPr txBox="1"/>
          <p:nvPr/>
        </p:nvSpPr>
        <p:spPr>
          <a:xfrm>
            <a:off x="2282891" y="2047941"/>
            <a:ext cx="8169404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This work is a step forward to a meaningful interpretation because it suggests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an alternative way to think about expected effect sizes</a:t>
            </a:r>
            <a:endParaRPr dirty="0">
              <a:latin typeface="Avenir Next LT Pro" panose="020B0504020202020204" pitchFamily="34" charset="0"/>
            </a:endParaRP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2000"/>
              <a:buFont typeface="Arial"/>
              <a:buChar char="•"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to explicitly model the relationship when designing their study makes researchers think thoroughly about the effect they are studying</a:t>
            </a:r>
            <a:endParaRPr dirty="0">
              <a:latin typeface="Avenir Next LT Pro" panose="020B0504020202020204" pitchFamily="34" charset="0"/>
            </a:endParaRPr>
          </a:p>
        </p:txBody>
      </p:sp>
      <p:sp>
        <p:nvSpPr>
          <p:cNvPr id="399" name="Google Shape;399;p23"/>
          <p:cNvSpPr txBox="1"/>
          <p:nvPr/>
        </p:nvSpPr>
        <p:spPr>
          <a:xfrm>
            <a:off x="2309276" y="4517142"/>
            <a:ext cx="8116531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This procedure can be applied within both the frequentist and bayesian approach</a:t>
            </a:r>
            <a:endParaRPr sz="20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400" name="Google Shape;400;p23"/>
          <p:cNvSpPr txBox="1"/>
          <p:nvPr/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23</a:t>
            </a:fld>
            <a:endParaRPr sz="12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401" name="Google Shape;401;p23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402" name="Google Shape;402;p23"/>
          <p:cNvSpPr txBox="1"/>
          <p:nvPr/>
        </p:nvSpPr>
        <p:spPr>
          <a:xfrm>
            <a:off x="10452295" y="6123501"/>
            <a:ext cx="130421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pic>
        <p:nvPicPr>
          <p:cNvPr id="403" name="Google Shape;403;p23" descr="Arrow Dow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445915" y="2015743"/>
            <a:ext cx="691551" cy="691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23" descr="Arrow Dow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445914" y="4525309"/>
            <a:ext cx="691551" cy="691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489" y="5947531"/>
            <a:ext cx="584775" cy="58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4"/>
          <p:cNvSpPr txBox="1"/>
          <p:nvPr/>
        </p:nvSpPr>
        <p:spPr>
          <a:xfrm>
            <a:off x="1211693" y="393070"/>
            <a:ext cx="185154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Conclusions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412" name="Google Shape;412;p24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04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413" name="Google Shape;413;p24"/>
          <p:cNvSpPr txBox="1"/>
          <p:nvPr/>
        </p:nvSpPr>
        <p:spPr>
          <a:xfrm>
            <a:off x="5227037" y="1394606"/>
            <a:ext cx="226514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Future research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414" name="Google Shape;414;p24"/>
          <p:cNvSpPr txBox="1"/>
          <p:nvPr/>
        </p:nvSpPr>
        <p:spPr>
          <a:xfrm>
            <a:off x="2287953" y="2197645"/>
            <a:ext cx="846963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Work on setting lower and upper bounds (like Hilgard suggested with estimate of the largest plausible effect size)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415" name="Google Shape;415;p24"/>
          <p:cNvSpPr txBox="1"/>
          <p:nvPr/>
        </p:nvSpPr>
        <p:spPr>
          <a:xfrm>
            <a:off x="2276452" y="3172325"/>
            <a:ext cx="8469632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Spread the procedure of explicit modelling with researchers in the various fields of psychology (e.g. predict the effect of a clinical intervention)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416" name="Google Shape;416;p24"/>
          <p:cNvSpPr txBox="1"/>
          <p:nvPr/>
        </p:nvSpPr>
        <p:spPr>
          <a:xfrm>
            <a:off x="2287953" y="4359799"/>
            <a:ext cx="8469632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Anything else ?</a:t>
            </a:r>
            <a:endParaRPr dirty="0">
              <a:latin typeface="Avenir Next LT Pro" panose="020B0504020202020204" pitchFamily="34" charset="0"/>
            </a:endParaRPr>
          </a:p>
        </p:txBody>
      </p:sp>
      <p:sp>
        <p:nvSpPr>
          <p:cNvPr id="417" name="Google Shape;417;p24"/>
          <p:cNvSpPr txBox="1"/>
          <p:nvPr/>
        </p:nvSpPr>
        <p:spPr>
          <a:xfrm>
            <a:off x="8918917" y="444681"/>
            <a:ext cx="278032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24</a:t>
            </a:fld>
            <a:endParaRPr sz="12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418" name="Google Shape;418;p24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419" name="Google Shape;419;p24"/>
          <p:cNvSpPr txBox="1"/>
          <p:nvPr/>
        </p:nvSpPr>
        <p:spPr>
          <a:xfrm>
            <a:off x="10452295" y="6123501"/>
            <a:ext cx="130421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pic>
        <p:nvPicPr>
          <p:cNvPr id="420" name="Google Shape;420;p24" descr="Arrow Dow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434414" y="2152425"/>
            <a:ext cx="691551" cy="691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24" descr="Arrow Dow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434413" y="3244497"/>
            <a:ext cx="691551" cy="691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24" descr="Arrow Down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434414" y="4214078"/>
            <a:ext cx="691551" cy="691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489" y="5947531"/>
            <a:ext cx="584775" cy="58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5"/>
          <p:cNvSpPr txBox="1"/>
          <p:nvPr/>
        </p:nvSpPr>
        <p:spPr>
          <a:xfrm>
            <a:off x="1211693" y="393070"/>
            <a:ext cx="185154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Conclusions</a:t>
            </a:r>
            <a:endParaRPr sz="1800">
              <a:solidFill>
                <a:srgbClr val="4E6E8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30" name="Google Shape;430;p25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04</a:t>
            </a:r>
            <a:endParaRPr sz="4800">
              <a:solidFill>
                <a:srgbClr val="4E6E8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31" name="Google Shape;431;p25"/>
          <p:cNvSpPr txBox="1"/>
          <p:nvPr/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25</a:t>
            </a:fld>
            <a:endParaRPr sz="1200">
              <a:solidFill>
                <a:srgbClr val="4E6E8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32" name="Google Shape;432;p25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Laura Sità / Master thesis project</a:t>
            </a:r>
            <a:endParaRPr/>
          </a:p>
        </p:txBody>
      </p:sp>
      <p:sp>
        <p:nvSpPr>
          <p:cNvPr id="433" name="Google Shape;433;p25"/>
          <p:cNvSpPr txBox="1"/>
          <p:nvPr/>
        </p:nvSpPr>
        <p:spPr>
          <a:xfrm>
            <a:off x="10494498" y="6123501"/>
            <a:ext cx="126201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"/>
                <a:ea typeface="Avenir"/>
                <a:cs typeface="Avenir"/>
                <a:sym typeface="Avenir"/>
              </a:rPr>
              <a:t> , 2024</a:t>
            </a:r>
            <a:endParaRPr/>
          </a:p>
        </p:txBody>
      </p:sp>
      <p:sp>
        <p:nvSpPr>
          <p:cNvPr id="434" name="Google Shape;434;p25"/>
          <p:cNvSpPr txBox="1"/>
          <p:nvPr/>
        </p:nvSpPr>
        <p:spPr>
          <a:xfrm>
            <a:off x="3491039" y="1805478"/>
            <a:ext cx="5209800" cy="3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The code is available on </a:t>
            </a:r>
            <a:r>
              <a:rPr lang="en-GB" sz="2000" dirty="0" err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RPubs</a:t>
            </a:r>
            <a:endParaRPr sz="2000" u="sng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u="sng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https://rpubs.com/laurasita/1185335</a:t>
            </a: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Thank you for your attention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5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Any questions or feedback?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Email address: </a:t>
            </a:r>
            <a:r>
              <a:rPr lang="en-GB" sz="2000" u="sng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laura.sita@studenti.unipd.it</a:t>
            </a: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pic>
        <p:nvPicPr>
          <p:cNvPr id="435" name="Google Shape;435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2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5489" y="5947531"/>
            <a:ext cx="584775" cy="58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6E81">
            <a:alpha val="64705"/>
          </a:srgbClr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3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2872057" y="3136612"/>
            <a:ext cx="976661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Introduction</a:t>
            </a:r>
            <a:endParaRPr sz="1800" dirty="0">
              <a:solidFill>
                <a:srgbClr val="FFF6EA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1347107" y="3013500"/>
            <a:ext cx="102228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01</a:t>
            </a:r>
            <a:endParaRPr>
              <a:latin typeface="Avenir Next LT Pro" panose="020B05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Introduction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28" name="Google Shape;128;p4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01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29" name="Google Shape;129;p4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31" name="Google Shape;131;p4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4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"/>
          <p:cNvSpPr txBox="1"/>
          <p:nvPr/>
        </p:nvSpPr>
        <p:spPr>
          <a:xfrm>
            <a:off x="1211691" y="2161131"/>
            <a:ext cx="9766613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 measure of</a:t>
            </a:r>
            <a:r>
              <a:rPr lang="en-GB" sz="24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effect size </a:t>
            </a:r>
            <a:r>
              <a:rPr lang="en-GB" sz="2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is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 quantitative description of the strength of a phenomenon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It indicates whether an intervention or experimental manipulation has an effect greater than zero or how big the effect is</a:t>
            </a:r>
            <a:endParaRPr dirty="0">
              <a:latin typeface="Avenir Next LT Pro" panose="020B05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Introduction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42" name="Google Shape;142;p5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01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43" name="Google Shape;143;p5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44" name="Google Shape;144;p5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45" name="Google Shape;145;p5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5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146" name="Google Shape;14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5"/>
          <p:cNvSpPr txBox="1"/>
          <p:nvPr/>
        </p:nvSpPr>
        <p:spPr>
          <a:xfrm>
            <a:off x="1313604" y="1099588"/>
            <a:ext cx="976661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For </a:t>
            </a:r>
            <a:r>
              <a:rPr lang="en-GB" sz="18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unstandardized effect sizes</a:t>
            </a: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, 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the effect size is expressed on the scale that the measure was collected on</a:t>
            </a:r>
            <a:endParaRPr sz="18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pic>
        <p:nvPicPr>
          <p:cNvPr id="150" name="Google Shape;150;p5" descr="Arrow Down outlin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74765" y="1836412"/>
            <a:ext cx="867474" cy="867474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5"/>
          <p:cNvSpPr txBox="1"/>
          <p:nvPr/>
        </p:nvSpPr>
        <p:spPr>
          <a:xfrm>
            <a:off x="2677687" y="2775215"/>
            <a:ext cx="703844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To facilitate a comparison of effect sizes across situations where different measurement scales are used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52" name="Google Shape;152;p5"/>
          <p:cNvSpPr txBox="1"/>
          <p:nvPr/>
        </p:nvSpPr>
        <p:spPr>
          <a:xfrm>
            <a:off x="1225195" y="4528406"/>
            <a:ext cx="976661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Standardized effect sizes,</a:t>
            </a:r>
            <a:endParaRPr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which can be grouped in two families: </a:t>
            </a:r>
            <a:endParaRPr>
              <a:latin typeface="Avenir Next LT Pro" panose="020B0504020202020204" pitchFamily="34" charset="0"/>
            </a:endParaRP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venir"/>
              <a:buChar char="-"/>
            </a:pPr>
            <a:r>
              <a:rPr lang="en-GB" sz="1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the </a:t>
            </a:r>
            <a:r>
              <a:rPr lang="en-GB" sz="1800" i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d</a:t>
            </a:r>
            <a:r>
              <a:rPr lang="en-GB" sz="1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family (consisting of standardized mean differences) </a:t>
            </a:r>
            <a:endParaRPr>
              <a:latin typeface="Avenir Next LT Pro" panose="020B0504020202020204" pitchFamily="34" charset="0"/>
            </a:endParaRPr>
          </a:p>
          <a:p>
            <a:pPr marL="285750" marR="0" lvl="0" indent="-285750" algn="ctr" rtl="0">
              <a:spcBef>
                <a:spcPts val="0"/>
              </a:spcBef>
              <a:spcAft>
                <a:spcPts val="0"/>
              </a:spcAft>
              <a:buClr>
                <a:srgbClr val="4E6E81"/>
              </a:buClr>
              <a:buSzPts val="1800"/>
              <a:buFont typeface="Avenir"/>
              <a:buChar char="-"/>
            </a:pPr>
            <a:r>
              <a:rPr lang="en-GB" sz="1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the </a:t>
            </a:r>
            <a:r>
              <a:rPr lang="en-GB" sz="1800" i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</a:t>
            </a:r>
            <a:r>
              <a:rPr lang="en-GB" sz="1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family (measures of strength of association)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pic>
        <p:nvPicPr>
          <p:cNvPr id="153" name="Google Shape;153;p5" descr="Arrow Down outlin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674765" y="3541239"/>
            <a:ext cx="867474" cy="867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"/>
          <p:cNvSpPr txBox="1"/>
          <p:nvPr/>
        </p:nvSpPr>
        <p:spPr>
          <a:xfrm>
            <a:off x="1115977" y="959329"/>
            <a:ext cx="9958041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Here is an example of a visualization of two groups 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(“population blue” and “population pink”)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representing Cohen's </a:t>
            </a:r>
            <a:r>
              <a:rPr lang="en-GB" sz="2000" i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d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= 1.50</a:t>
            </a:r>
            <a:endParaRPr dirty="0">
              <a:latin typeface="Avenir Next LT Pro" panose="020B0504020202020204" pitchFamily="34" charset="0"/>
            </a:endParaRPr>
          </a:p>
        </p:txBody>
      </p:sp>
      <p:sp>
        <p:nvSpPr>
          <p:cNvPr id="160" name="Google Shape;160;p6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Introduction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61" name="Google Shape;161;p6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01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62" name="Google Shape;162;p6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63" name="Google Shape;163;p6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64" name="Google Shape;164;p6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6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6"/>
          <p:cNvPicPr preferRelativeResize="0"/>
          <p:nvPr/>
        </p:nvPicPr>
        <p:blipFill rotWithShape="1">
          <a:blip r:embed="rId5">
            <a:alphaModFix/>
          </a:blip>
          <a:srcRect l="14273" t="35774" r="34194" b="13262"/>
          <a:stretch/>
        </p:blipFill>
        <p:spPr>
          <a:xfrm>
            <a:off x="2467880" y="2007952"/>
            <a:ext cx="6935183" cy="38560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"/>
          <p:cNvSpPr txBox="1"/>
          <p:nvPr/>
        </p:nvSpPr>
        <p:spPr>
          <a:xfrm>
            <a:off x="1307169" y="1189820"/>
            <a:ext cx="97666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Effect sizes are underappreciated and often misinterpreted  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75" name="Google Shape;175;p7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Introduction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76" name="Google Shape;176;p7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01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77" name="Google Shape;177;p7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78" name="Google Shape;178;p7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79" name="Google Shape;179;p7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7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180" name="Google Shape;18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7"/>
          <p:cNvSpPr txBox="1"/>
          <p:nvPr/>
        </p:nvSpPr>
        <p:spPr>
          <a:xfrm>
            <a:off x="1020264" y="1916644"/>
            <a:ext cx="10211275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Common mistakes are to describe the effect size in ways that are uninformative 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(e.g. arbitrary standards set by Cohen)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i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small, medium, large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… compared to what/for what purpose?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Looking up the function </a:t>
            </a:r>
            <a:r>
              <a:rPr lang="en-GB" sz="2000" i="1" dirty="0" err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cohen.d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of the r-package {</a:t>
            </a:r>
            <a:r>
              <a:rPr lang="en-GB" sz="2000" dirty="0" err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effsize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} on the Help:</a:t>
            </a:r>
            <a:endParaRPr dirty="0">
              <a:latin typeface="Avenir Next LT Pro" panose="020B0504020202020204" pitchFamily="34" charset="0"/>
            </a:endParaRPr>
          </a:p>
        </p:txBody>
      </p:sp>
      <p:pic>
        <p:nvPicPr>
          <p:cNvPr id="184" name="Google Shape;184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51205" y="4182350"/>
            <a:ext cx="8878539" cy="981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"/>
          <p:cNvSpPr txBox="1"/>
          <p:nvPr/>
        </p:nvSpPr>
        <p:spPr>
          <a:xfrm>
            <a:off x="1211688" y="1148942"/>
            <a:ext cx="9766613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Some authors have recently suggested new solutions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91" name="Google Shape;191;p8"/>
          <p:cNvSpPr txBox="1"/>
          <p:nvPr/>
        </p:nvSpPr>
        <p:spPr>
          <a:xfrm>
            <a:off x="1211692" y="393070"/>
            <a:ext cx="976661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Introduction</a:t>
            </a:r>
            <a:endParaRPr sz="1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92" name="Google Shape;192;p8"/>
          <p:cNvSpPr txBox="1"/>
          <p:nvPr/>
        </p:nvSpPr>
        <p:spPr>
          <a:xfrm>
            <a:off x="435489" y="325694"/>
            <a:ext cx="87811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01</a:t>
            </a:r>
            <a:endParaRPr sz="480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193" name="Google Shape;193;p8"/>
          <p:cNvSpPr txBox="1"/>
          <p:nvPr/>
        </p:nvSpPr>
        <p:spPr>
          <a:xfrm>
            <a:off x="4782644" y="6112288"/>
            <a:ext cx="28156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Laura Sità / Master thesis project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94" name="Google Shape;194;p8"/>
          <p:cNvSpPr txBox="1"/>
          <p:nvPr/>
        </p:nvSpPr>
        <p:spPr>
          <a:xfrm>
            <a:off x="10480431" y="6123501"/>
            <a:ext cx="127608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May 17</a:t>
            </a:r>
            <a:r>
              <a:rPr lang="en-GB" sz="1200" baseline="300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th</a:t>
            </a:r>
            <a:r>
              <a:rPr lang="en-GB" sz="12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, 2024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195" name="Google Shape;195;p8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8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  <p:pic>
        <p:nvPicPr>
          <p:cNvPr id="196" name="Google Shape;19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66672" y="8589571"/>
            <a:ext cx="169278" cy="98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5489" y="5931341"/>
            <a:ext cx="584775" cy="58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1692" y="5898962"/>
            <a:ext cx="1064760" cy="617154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8"/>
          <p:cNvSpPr txBox="1"/>
          <p:nvPr/>
        </p:nvSpPr>
        <p:spPr>
          <a:xfrm>
            <a:off x="1211689" y="1966370"/>
            <a:ext cx="9766613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HILGARD (2021)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Some effect sizes are “too large”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u="sng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Suggestion.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The “largest plausible effect size” is an empirical estimate of how big is too big: effects that exceed this limit are implausible and should be viewed with </a:t>
            </a:r>
            <a:r>
              <a:rPr lang="en-GB" sz="2000" dirty="0" err="1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skepticism</a:t>
            </a: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FUNDER AND OZER (2019)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Effect sizes are often misinterpreted: the most common mistakes is to describe them in ways that are uninformative (e.g., using arbitrary standards) or misleading</a:t>
            </a:r>
            <a:endParaRPr dirty="0">
              <a:latin typeface="Avenir Next LT Pro" panose="020B05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u="sng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Suggestion.</a:t>
            </a:r>
            <a:r>
              <a:rPr lang="en-GB" sz="2000" dirty="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 Effect sizes can be usefully evaluated by comparing them with well-understood benchmarks</a:t>
            </a:r>
            <a:endParaRPr sz="2000" dirty="0">
              <a:solidFill>
                <a:srgbClr val="4E6E81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6E81">
            <a:alpha val="64705"/>
          </a:srgbClr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"/>
          <p:cNvSpPr txBox="1"/>
          <p:nvPr/>
        </p:nvSpPr>
        <p:spPr>
          <a:xfrm>
            <a:off x="2872057" y="3136612"/>
            <a:ext cx="976661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Research</a:t>
            </a:r>
            <a:r>
              <a:rPr lang="en-GB" sz="3200" dirty="0">
                <a:solidFill>
                  <a:srgbClr val="FFF6EA"/>
                </a:solidFill>
                <a:latin typeface="Avenir Next LT Pro" panose="020B0504020202020204" pitchFamily="34" charset="0"/>
                <a:sym typeface="Arial"/>
              </a:rPr>
              <a:t> </a:t>
            </a:r>
            <a:r>
              <a:rPr lang="en-GB" sz="3200" dirty="0">
                <a:solidFill>
                  <a:srgbClr val="FFF6EA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and objectives</a:t>
            </a:r>
            <a:endParaRPr sz="1800" dirty="0">
              <a:solidFill>
                <a:srgbClr val="FFF6EA"/>
              </a:solidFill>
              <a:latin typeface="Avenir Next LT Pro" panose="020B05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05" name="Google Shape;205;p9"/>
          <p:cNvSpPr txBox="1"/>
          <p:nvPr/>
        </p:nvSpPr>
        <p:spPr>
          <a:xfrm>
            <a:off x="1347107" y="3013500"/>
            <a:ext cx="1102795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800">
                <a:solidFill>
                  <a:srgbClr val="4E6E81"/>
                </a:solidFill>
                <a:latin typeface="Avenir Next LT Pro" panose="020B0504020202020204" pitchFamily="34" charset="0"/>
                <a:ea typeface="Avenir"/>
                <a:cs typeface="Avenir"/>
                <a:sym typeface="Avenir"/>
              </a:rPr>
              <a:t>02</a:t>
            </a:r>
            <a:endParaRPr>
              <a:latin typeface="Avenir Next LT Pro" panose="020B0504020202020204" pitchFamily="34" charset="0"/>
            </a:endParaRPr>
          </a:p>
        </p:txBody>
      </p:sp>
      <p:sp>
        <p:nvSpPr>
          <p:cNvPr id="206" name="Google Shape;206;p9"/>
          <p:cNvSpPr txBox="1">
            <a:spLocks noGrp="1"/>
          </p:cNvSpPr>
          <p:nvPr>
            <p:ph type="sldNum" idx="12"/>
          </p:nvPr>
        </p:nvSpPr>
        <p:spPr>
          <a:xfrm>
            <a:off x="8956040" y="44468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4E6E81"/>
                </a:solidFill>
                <a:latin typeface="Avenir Next LT Pro" panose="020B0504020202020204" pitchFamily="34" charset="0"/>
                <a:ea typeface="Arial"/>
                <a:cs typeface="Arial"/>
                <a:sym typeface="Arial"/>
              </a:rPr>
              <a:t>9</a:t>
            </a:fld>
            <a:endParaRPr>
              <a:solidFill>
                <a:srgbClr val="4E6E81"/>
              </a:solidFill>
              <a:latin typeface="Avenir Next LT Pro" panose="020B0504020202020204" pitchFamily="34" charset="0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1361</Words>
  <Application>Microsoft Office PowerPoint</Application>
  <PresentationFormat>Widescreen</PresentationFormat>
  <Paragraphs>261</Paragraphs>
  <Slides>25</Slides>
  <Notes>25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Arial</vt:lpstr>
      <vt:lpstr>Avenir</vt:lpstr>
      <vt:lpstr>Avenir Next LT Pro</vt:lpstr>
      <vt:lpstr>Calibri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Alberto Greco</dc:creator>
  <cp:lastModifiedBy>Laura</cp:lastModifiedBy>
  <cp:revision>7</cp:revision>
  <dcterms:created xsi:type="dcterms:W3CDTF">2024-04-02T09:41:42Z</dcterms:created>
  <dcterms:modified xsi:type="dcterms:W3CDTF">2024-05-17T09:36:34Z</dcterms:modified>
</cp:coreProperties>
</file>