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88" r:id="rId3"/>
    <p:sldId id="397" r:id="rId4"/>
    <p:sldId id="321" r:id="rId5"/>
    <p:sldId id="393" r:id="rId6"/>
    <p:sldId id="320" r:id="rId7"/>
    <p:sldId id="363" r:id="rId8"/>
    <p:sldId id="394" r:id="rId9"/>
    <p:sldId id="370" r:id="rId10"/>
    <p:sldId id="333" r:id="rId11"/>
    <p:sldId id="371" r:id="rId12"/>
    <p:sldId id="384" r:id="rId13"/>
    <p:sldId id="385" r:id="rId14"/>
    <p:sldId id="387" r:id="rId15"/>
    <p:sldId id="338" r:id="rId16"/>
    <p:sldId id="389" r:id="rId17"/>
    <p:sldId id="388" r:id="rId18"/>
    <p:sldId id="390" r:id="rId19"/>
    <p:sldId id="391" r:id="rId20"/>
    <p:sldId id="353" r:id="rId21"/>
    <p:sldId id="392" r:id="rId22"/>
    <p:sldId id="357" r:id="rId23"/>
    <p:sldId id="359" r:id="rId24"/>
    <p:sldId id="360" r:id="rId2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4793" userDrawn="1">
          <p15:clr>
            <a:srgbClr val="A4A3A4"/>
          </p15:clr>
        </p15:guide>
        <p15:guide id="3" orient="horz" pos="731" userDrawn="1">
          <p15:clr>
            <a:srgbClr val="A4A3A4"/>
          </p15:clr>
        </p15:guide>
        <p15:guide id="4" pos="6312" userDrawn="1">
          <p15:clr>
            <a:srgbClr val="A4A3A4"/>
          </p15:clr>
        </p15:guide>
        <p15:guide id="5" pos="6902" userDrawn="1">
          <p15:clr>
            <a:srgbClr val="A4A3A4"/>
          </p15:clr>
        </p15:guide>
        <p15:guide id="6" orient="horz" pos="527" userDrawn="1">
          <p15:clr>
            <a:srgbClr val="A4A3A4"/>
          </p15:clr>
        </p15:guide>
        <p15:guide id="7" pos="2525" userDrawn="1">
          <p15:clr>
            <a:srgbClr val="A4A3A4"/>
          </p15:clr>
        </p15:guide>
        <p15:guide id="8" orient="horz" pos="1480" userDrawn="1">
          <p15:clr>
            <a:srgbClr val="A4A3A4"/>
          </p15:clr>
        </p15:guide>
        <p15:guide id="9" orient="horz" pos="4133" userDrawn="1">
          <p15:clr>
            <a:srgbClr val="A4A3A4"/>
          </p15:clr>
        </p15:guide>
        <p15:guide id="10" pos="1005" userDrawn="1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2" roundtripDataSignature="AMtx7mhlVN655B1TmwZonPKhbttKW/7Y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A2FF"/>
    <a:srgbClr val="CC397B"/>
    <a:srgbClr val="000000"/>
    <a:srgbClr val="B571FF"/>
    <a:srgbClr val="CACACA"/>
    <a:srgbClr val="3A007A"/>
    <a:srgbClr val="FFFFFF"/>
    <a:srgbClr val="50142F"/>
    <a:srgbClr val="6B1B3F"/>
    <a:srgbClr val="862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57755" autoAdjust="0"/>
  </p:normalViewPr>
  <p:slideViewPr>
    <p:cSldViewPr snapToGrid="0">
      <p:cViewPr varScale="1">
        <p:scale>
          <a:sx n="46" d="100"/>
          <a:sy n="46" d="100"/>
        </p:scale>
        <p:origin x="1858" y="34"/>
      </p:cViewPr>
      <p:guideLst>
        <p:guide orient="horz" pos="2115"/>
        <p:guide pos="4793"/>
        <p:guide orient="horz" pos="731"/>
        <p:guide pos="6312"/>
        <p:guide pos="6902"/>
        <p:guide orient="horz" pos="527"/>
        <p:guide pos="2525"/>
        <p:guide orient="horz" pos="1480"/>
        <p:guide orient="horz" pos="4133"/>
        <p:guide pos="10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2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viviani\Documents\Ettore\MODELS_EA_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marker>
            <c:symbol val="diamond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c:spPr>
          </c:marker>
          <c:trendline>
            <c:spPr>
              <a:ln>
                <a:solidFill>
                  <a:schemeClr val="tx1"/>
                </a:solidFill>
                <a:prstDash val="dash"/>
              </a:ln>
            </c:spPr>
            <c:trendlineType val="linear"/>
            <c:forward val="1"/>
            <c:backward val="2"/>
            <c:dispRSqr val="0"/>
            <c:dispEq val="0"/>
          </c:trendline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xVal>
            <c:numRef>
              <c:f>FromLoci2_INTGIADA!$AM$6:$AM$17</c:f>
              <c:numCache>
                <c:formatCode>0.000</c:formatCode>
                <c:ptCount val="12"/>
                <c:pt idx="0">
                  <c:v>1.686405403</c:v>
                </c:pt>
                <c:pt idx="1">
                  <c:v>1.6826073880000001</c:v>
                </c:pt>
                <c:pt idx="2">
                  <c:v>1.5377435180000001</c:v>
                </c:pt>
                <c:pt idx="3">
                  <c:v>1.4809373745000001</c:v>
                </c:pt>
                <c:pt idx="4">
                  <c:v>1.5854393954999999</c:v>
                </c:pt>
                <c:pt idx="5">
                  <c:v>1.468773519</c:v>
                </c:pt>
                <c:pt idx="6">
                  <c:v>1.2518183143499999</c:v>
                </c:pt>
                <c:pt idx="7">
                  <c:v>1.61307058725</c:v>
                </c:pt>
                <c:pt idx="8">
                  <c:v>1.4231979952500002</c:v>
                </c:pt>
                <c:pt idx="9">
                  <c:v>1.4299997647</c:v>
                </c:pt>
                <c:pt idx="10">
                  <c:v>1.4452609322000001</c:v>
                </c:pt>
                <c:pt idx="11">
                  <c:v>1.1769294162500001</c:v>
                </c:pt>
              </c:numCache>
            </c:numRef>
          </c:xVal>
          <c:yVal>
            <c:numRef>
              <c:f>FromLoci2_INTGIADA!$AN$6:$AN$17</c:f>
              <c:numCache>
                <c:formatCode>General</c:formatCode>
                <c:ptCount val="12"/>
                <c:pt idx="0">
                  <c:v>1.6504993510434767</c:v>
                </c:pt>
                <c:pt idx="1">
                  <c:v>1.6665536874048701</c:v>
                </c:pt>
                <c:pt idx="2">
                  <c:v>1.528692684400216</c:v>
                </c:pt>
                <c:pt idx="3">
                  <c:v>1.454371460708398</c:v>
                </c:pt>
                <c:pt idx="4">
                  <c:v>1.515513015306148</c:v>
                </c:pt>
                <c:pt idx="5">
                  <c:v>1.4514270002273912</c:v>
                </c:pt>
                <c:pt idx="6">
                  <c:v>1.2022255344653743</c:v>
                </c:pt>
                <c:pt idx="7">
                  <c:v>1.6150431322704064</c:v>
                </c:pt>
                <c:pt idx="8">
                  <c:v>1.3929927882971167</c:v>
                </c:pt>
                <c:pt idx="9">
                  <c:v>1.4823915631233693</c:v>
                </c:pt>
                <c:pt idx="10">
                  <c:v>1.4016516194062838</c:v>
                </c:pt>
                <c:pt idx="11">
                  <c:v>1.2586671229590913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291-40D7-98BE-2FC5DCFDF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924096"/>
        <c:axId val="169925632"/>
      </c:scatterChart>
      <c:valAx>
        <c:axId val="169924096"/>
        <c:scaling>
          <c:orientation val="minMax"/>
          <c:max val="2"/>
          <c:min val="1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b="1">
                <a:solidFill>
                  <a:srgbClr val="A953FF"/>
                </a:solidFill>
              </a:defRPr>
            </a:pPr>
            <a:endParaRPr lang="en-US"/>
          </a:p>
        </c:txPr>
        <c:crossAx val="169925632"/>
        <c:crosses val="autoZero"/>
        <c:crossBetween val="midCat"/>
      </c:valAx>
      <c:valAx>
        <c:axId val="169925632"/>
        <c:scaling>
          <c:orientation val="minMax"/>
          <c:max val="2"/>
          <c:min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b="1">
                <a:solidFill>
                  <a:srgbClr val="CF4181"/>
                </a:solidFill>
              </a:defRPr>
            </a:pPr>
            <a:endParaRPr lang="en-US"/>
          </a:p>
        </c:txPr>
        <c:crossAx val="169924096"/>
        <c:crosses val="autoZero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0.22776</cdr:x>
      <cdr:y>0.07252</cdr:y>
    </cdr:from>
    <cdr:to>
      <cdr:x>0.61678</cdr:x>
      <cdr:y>0.2746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491951" y="143590"/>
          <a:ext cx="840295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9pPr>
        </a:lstStyle>
        <a:p xmlns:a="http://schemas.openxmlformats.org/drawingml/2006/main">
          <a:r>
            <a:rPr lang="it-IT" sz="2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 </a:t>
          </a:r>
          <a:r>
            <a:rPr lang="it-IT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= .96</a:t>
          </a:r>
          <a:endParaRPr lang="en-US" sz="2000" i="1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786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it-IT" dirty="0"/>
          </a:p>
        </p:txBody>
      </p:sp>
      <p:sp>
        <p:nvSpPr>
          <p:cNvPr id="54" name="Google Shape;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3080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433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5562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5545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7199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7785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9512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33739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Tx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51104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8066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7323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Tx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7646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Tx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05844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0826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Tx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137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37142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879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GB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2776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GB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6176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0330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932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3637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it-IT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282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0" name="Google Shape;30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F32B-841E-44B3-99E4-070BF7728001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CD50-56AF-4E8D-9AEC-70D1D6E2428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9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1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23.png"/><Relationship Id="rId9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/>
          <p:nvPr/>
        </p:nvSpPr>
        <p:spPr>
          <a:xfrm>
            <a:off x="0" y="0"/>
            <a:ext cx="12192000" cy="4028661"/>
          </a:xfrm>
          <a:prstGeom prst="rect">
            <a:avLst/>
          </a:prstGeom>
          <a:solidFill>
            <a:srgbClr val="CC397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it-IT" sz="54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How to build and </a:t>
            </a:r>
            <a:r>
              <a:rPr lang="it-IT" sz="5400" b="1" i="0" u="none" strike="noStrike" cap="none" dirty="0" err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refine</a:t>
            </a:r>
            <a:r>
              <a:rPr lang="it-IT" sz="54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a priori </a:t>
            </a:r>
            <a:r>
              <a:rPr lang="it-IT" sz="5400" b="1" i="0" u="none" strike="noStrike" cap="none" dirty="0" err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models</a:t>
            </a:r>
            <a:r>
              <a:rPr lang="it-IT" sz="54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to </a:t>
            </a:r>
            <a:r>
              <a:rPr lang="it-IT" sz="5400" b="1" i="0" u="none" strike="noStrike" cap="none" dirty="0" err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predict</a:t>
            </a:r>
            <a:r>
              <a:rPr lang="it-IT" sz="54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5400" b="1" i="0" u="none" strike="noStrike" cap="none" dirty="0" err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behavioral</a:t>
            </a:r>
            <a:r>
              <a:rPr lang="it-IT" sz="54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performance in </a:t>
            </a:r>
            <a:r>
              <a:rPr lang="it-IT" sz="5400" b="1" i="0" u="none" strike="noStrike" cap="none" dirty="0" err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interference</a:t>
            </a:r>
            <a:r>
              <a:rPr lang="it-IT" sz="54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5400" b="1" i="0" u="none" strike="noStrike" cap="none" dirty="0" err="1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tasks</a:t>
            </a:r>
            <a:endParaRPr sz="5400" b="0" i="0" u="none" strike="noStrike" cap="non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0" y="4028662"/>
            <a:ext cx="12192000" cy="688482"/>
          </a:xfrm>
          <a:prstGeom prst="rect">
            <a:avLst/>
          </a:prstGeom>
          <a:solidFill>
            <a:srgbClr val="CE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6430781" y="5151964"/>
            <a:ext cx="5590890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3600" b="1" i="0" u="none" strike="noStrike" cap="none" dirty="0" err="1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Psicostat</a:t>
            </a:r>
            <a:r>
              <a:rPr lang="it-IT" sz="36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– 21 Giugno 2024</a:t>
            </a:r>
            <a:endParaRPr sz="28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2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Giada Viviani, Ettore Ambrosini</a:t>
            </a:r>
            <a:endParaRPr sz="28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3072024" y="1940951"/>
            <a:ext cx="6480000" cy="1056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072024" y="2479953"/>
            <a:ext cx="6480000" cy="1056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072024" y="3022589"/>
            <a:ext cx="6480000" cy="1056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27005" y="6329293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Congruent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48719" y="6329293"/>
            <a:ext cx="134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Incongruent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072024" y="4082141"/>
            <a:ext cx="648000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072024" y="1201822"/>
            <a:ext cx="0" cy="2880319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mond 18"/>
          <p:cNvSpPr/>
          <p:nvPr/>
        </p:nvSpPr>
        <p:spPr>
          <a:xfrm>
            <a:off x="5867188" y="1849893"/>
            <a:ext cx="180000" cy="180000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8387188" y="2930013"/>
            <a:ext cx="180000" cy="180000"/>
          </a:xfrm>
          <a:prstGeom prst="diamond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587188" y="1939893"/>
            <a:ext cx="0" cy="540060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847188" y="2479953"/>
            <a:ext cx="0" cy="54006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36768" y="2565317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75166" y="2025257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1933213" y="2556020"/>
            <a:ext cx="1782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</a:t>
            </a:r>
            <a:r>
              <a:rPr lang="it-IT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a.u</a:t>
            </a: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Google Shape;149;p3">
            <a:extLst>
              <a:ext uri="{FF2B5EF4-FFF2-40B4-BE49-F238E27FC236}">
                <a16:creationId xmlns:a16="http://schemas.microsoft.com/office/drawing/2014/main" id="{FF5757C5-7B8F-45E2-ACAA-FC3D166AA092}"/>
              </a:ext>
            </a:extLst>
          </p:cNvPr>
          <p:cNvSpPr txBox="1"/>
          <p:nvPr/>
        </p:nvSpPr>
        <p:spPr>
          <a:xfrm>
            <a:off x="112845" y="174171"/>
            <a:ext cx="1164514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Facilitation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and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Interference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effects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4" name="Straight Connector 40">
            <a:extLst>
              <a:ext uri="{FF2B5EF4-FFF2-40B4-BE49-F238E27FC236}">
                <a16:creationId xmlns:a16="http://schemas.microsoft.com/office/drawing/2014/main" id="{00E367E1-9FF9-44A9-A569-D03D10C08B71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6175660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 descr="A grey background with black lines&#10;&#10;Description automatically generated">
            <a:extLst>
              <a:ext uri="{FF2B5EF4-FFF2-40B4-BE49-F238E27FC236}">
                <a16:creationId xmlns:a16="http://schemas.microsoft.com/office/drawing/2014/main" id="{22348053-5046-49D4-A700-C3E437259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766" y="4184512"/>
            <a:ext cx="1028844" cy="1028844"/>
          </a:xfrm>
          <a:prstGeom prst="rect">
            <a:avLst/>
          </a:prstGeom>
        </p:spPr>
      </p:pic>
      <p:pic>
        <p:nvPicPr>
          <p:cNvPr id="31" name="Picture 17" descr="A grey background with black lines&#10;&#10;Description automatically generated">
            <a:extLst>
              <a:ext uri="{FF2B5EF4-FFF2-40B4-BE49-F238E27FC236}">
                <a16:creationId xmlns:a16="http://schemas.microsoft.com/office/drawing/2014/main" id="{5EB5632E-907D-457C-AD8B-B1F02AAF1C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0995" y="5277919"/>
            <a:ext cx="1028844" cy="1028844"/>
          </a:xfrm>
          <a:prstGeom prst="rect">
            <a:avLst/>
          </a:prstGeom>
        </p:spPr>
      </p:pic>
      <p:pic>
        <p:nvPicPr>
          <p:cNvPr id="38" name="Picture 8" descr="A black and blue square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73E5836A-B44F-4909-943E-2D0B123178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0364" y="4184512"/>
            <a:ext cx="1028844" cy="1028844"/>
          </a:xfrm>
          <a:prstGeom prst="rect">
            <a:avLst/>
          </a:prstGeom>
        </p:spPr>
      </p:pic>
      <p:pic>
        <p:nvPicPr>
          <p:cNvPr id="40" name="Picture 15" descr="A grey background with black lines&#10;&#10;Description automatically generated">
            <a:extLst>
              <a:ext uri="{FF2B5EF4-FFF2-40B4-BE49-F238E27FC236}">
                <a16:creationId xmlns:a16="http://schemas.microsoft.com/office/drawing/2014/main" id="{2C49070A-65F2-4757-B8BF-72CC32EE46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0364" y="5293369"/>
            <a:ext cx="1028844" cy="1028844"/>
          </a:xfrm>
          <a:prstGeom prst="rect">
            <a:avLst/>
          </a:prstGeom>
        </p:spPr>
      </p:pic>
      <p:pic>
        <p:nvPicPr>
          <p:cNvPr id="41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5DD9C1BA-3D0F-474D-A58F-D57B33255F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7994" y="4623192"/>
            <a:ext cx="1028844" cy="1028844"/>
          </a:xfrm>
          <a:prstGeom prst="rect">
            <a:avLst/>
          </a:prstGeom>
        </p:spPr>
      </p:pic>
      <p:sp>
        <p:nvSpPr>
          <p:cNvPr id="43" name="Diamond 17">
            <a:extLst>
              <a:ext uri="{FF2B5EF4-FFF2-40B4-BE49-F238E27FC236}">
                <a16:creationId xmlns:a16="http://schemas.microsoft.com/office/drawing/2014/main" id="{5843DF79-8659-4023-A661-7737250A63EF}"/>
              </a:ext>
            </a:extLst>
          </p:cNvPr>
          <p:cNvSpPr/>
          <p:nvPr/>
        </p:nvSpPr>
        <p:spPr>
          <a:xfrm>
            <a:off x="7127188" y="2389953"/>
            <a:ext cx="180000" cy="180000"/>
          </a:xfrm>
          <a:prstGeom prst="diamond">
            <a:avLst/>
          </a:prstGeom>
          <a:solidFill>
            <a:srgbClr val="CC397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11">
            <a:extLst>
              <a:ext uri="{FF2B5EF4-FFF2-40B4-BE49-F238E27FC236}">
                <a16:creationId xmlns:a16="http://schemas.microsoft.com/office/drawing/2014/main" id="{45C47046-75DC-496D-A1DA-4390707E0DE0}"/>
              </a:ext>
            </a:extLst>
          </p:cNvPr>
          <p:cNvSpPr txBox="1"/>
          <p:nvPr/>
        </p:nvSpPr>
        <p:spPr>
          <a:xfrm>
            <a:off x="6763379" y="6329293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endParaRPr lang="en-US" sz="1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Box 10">
            <a:extLst>
              <a:ext uri="{FF2B5EF4-FFF2-40B4-BE49-F238E27FC236}">
                <a16:creationId xmlns:a16="http://schemas.microsoft.com/office/drawing/2014/main" id="{14D611CE-E1BA-4701-87F4-308C497B602B}"/>
              </a:ext>
            </a:extLst>
          </p:cNvPr>
          <p:cNvSpPr txBox="1"/>
          <p:nvPr/>
        </p:nvSpPr>
        <p:spPr>
          <a:xfrm>
            <a:off x="933814" y="4602028"/>
            <a:ext cx="2702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can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Box 10">
            <a:extLst>
              <a:ext uri="{FF2B5EF4-FFF2-40B4-BE49-F238E27FC236}">
                <a16:creationId xmlns:a16="http://schemas.microsoft.com/office/drawing/2014/main" id="{98CA0129-21EC-444F-8BBB-A9133908136D}"/>
              </a:ext>
            </a:extLst>
          </p:cNvPr>
          <p:cNvSpPr txBox="1"/>
          <p:nvPr/>
        </p:nvSpPr>
        <p:spPr>
          <a:xfrm>
            <a:off x="243491" y="4996752"/>
            <a:ext cx="4084773" cy="11296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it-IT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it-IT" sz="2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Congruent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it-IT" sz="2800" b="1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endParaRPr lang="it-IT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it-IT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</a:t>
            </a:r>
            <a:r>
              <a:rPr lang="it-IT" sz="2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it-IT" sz="2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2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Incongruent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82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BD4D1BC-20CE-414B-9F1F-BB32008FCC4F}"/>
              </a:ext>
            </a:extLst>
          </p:cNvPr>
          <p:cNvCxnSpPr>
            <a:cxnSpLocks/>
          </p:cNvCxnSpPr>
          <p:nvPr/>
        </p:nvCxnSpPr>
        <p:spPr>
          <a:xfrm>
            <a:off x="6043423" y="1826596"/>
            <a:ext cx="1557417" cy="132302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716256" y="4908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557560" y="41021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557560" y="24893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716256" y="876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6480460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557559" y="32957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557558" y="16829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1.8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Google Shape;149;p3">
            <a:extLst>
              <a:ext uri="{FF2B5EF4-FFF2-40B4-BE49-F238E27FC236}">
                <a16:creationId xmlns:a16="http://schemas.microsoft.com/office/drawing/2014/main" id="{C0FF3CB3-4519-4099-B341-04AE089CA109}"/>
              </a:ext>
            </a:extLst>
          </p:cNvPr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Predicting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facilitation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and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interference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12" name="TextBox 96">
            <a:extLst>
              <a:ext uri="{FF2B5EF4-FFF2-40B4-BE49-F238E27FC236}">
                <a16:creationId xmlns:a16="http://schemas.microsoft.com/office/drawing/2014/main" id="{20055EB2-FBCA-DBEB-5139-8693EDAA9B22}"/>
              </a:ext>
            </a:extLst>
          </p:cNvPr>
          <p:cNvSpPr txBox="1"/>
          <p:nvPr/>
        </p:nvSpPr>
        <p:spPr>
          <a:xfrm>
            <a:off x="1593467" y="4146877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Predicted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3" name="Group 6">
            <a:extLst>
              <a:ext uri="{FF2B5EF4-FFF2-40B4-BE49-F238E27FC236}">
                <a16:creationId xmlns:a16="http://schemas.microsoft.com/office/drawing/2014/main" id="{AC799BD7-65DD-09F3-668D-DA15270DD9B0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114" name="Straight Connector 102">
              <a:extLst>
                <a:ext uri="{FF2B5EF4-FFF2-40B4-BE49-F238E27FC236}">
                  <a16:creationId xmlns:a16="http://schemas.microsoft.com/office/drawing/2014/main" id="{C1736C7A-3655-A931-D9A5-44DB6829B2A0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Diamond 97">
              <a:extLst>
                <a:ext uri="{FF2B5EF4-FFF2-40B4-BE49-F238E27FC236}">
                  <a16:creationId xmlns:a16="http://schemas.microsoft.com/office/drawing/2014/main" id="{3BFD4C98-DE20-342B-E6D8-BCCEB47D2D9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28">
            <a:extLst>
              <a:ext uri="{FF2B5EF4-FFF2-40B4-BE49-F238E27FC236}">
                <a16:creationId xmlns:a16="http://schemas.microsoft.com/office/drawing/2014/main" id="{68265A4A-834B-8AE9-0F86-11355FDDB3CC}"/>
              </a:ext>
            </a:extLst>
          </p:cNvPr>
          <p:cNvSpPr txBox="1"/>
          <p:nvPr/>
        </p:nvSpPr>
        <p:spPr>
          <a:xfrm rot="16200000">
            <a:off x="-748409" y="2812974"/>
            <a:ext cx="2183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</a:t>
            </a:r>
            <a:r>
              <a:rPr lang="it-IT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a.u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3" name="Gruppo 26">
            <a:extLst>
              <a:ext uri="{FF2B5EF4-FFF2-40B4-BE49-F238E27FC236}">
                <a16:creationId xmlns:a16="http://schemas.microsoft.com/office/drawing/2014/main" id="{BE3F3E62-5EC3-4000-A976-0D82228F1886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124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D0BE523E-78AE-46E8-AEEB-DA13FDE17B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25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53363550-1F3C-4F5E-8B08-C6AA9E4D8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26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A493B4C1-5E2F-4DE9-AE98-00C5C662B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0" name="Gruppo 27">
            <a:extLst>
              <a:ext uri="{FF2B5EF4-FFF2-40B4-BE49-F238E27FC236}">
                <a16:creationId xmlns:a16="http://schemas.microsoft.com/office/drawing/2014/main" id="{FAA222CD-C42B-4958-AD59-5E01476AECEE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32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779D7126-2EF5-4D3D-92C9-E8A50AD93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33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C232EFC-5789-466B-B338-62CEBCD48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34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88306CE-C5ED-470C-A5DC-A00673BA1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9" name="Gruppo 28">
            <a:extLst>
              <a:ext uri="{FF2B5EF4-FFF2-40B4-BE49-F238E27FC236}">
                <a16:creationId xmlns:a16="http://schemas.microsoft.com/office/drawing/2014/main" id="{5CA73E51-C957-4854-BB1F-B08EFB1F1496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40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18FE5EE6-01A0-4BD7-B3A7-B712EBDB5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41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03379771-59AE-4863-944B-74D95DF95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42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37AF9CA6-B0EF-4602-A4EA-DD34FE0E8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46" name="TextBox 88">
            <a:extLst>
              <a:ext uri="{FF2B5EF4-FFF2-40B4-BE49-F238E27FC236}">
                <a16:creationId xmlns:a16="http://schemas.microsoft.com/office/drawing/2014/main" id="{F817D3CB-6C1D-4C76-8B22-828FEF4D7B1D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89">
            <a:extLst>
              <a:ext uri="{FF2B5EF4-FFF2-40B4-BE49-F238E27FC236}">
                <a16:creationId xmlns:a16="http://schemas.microsoft.com/office/drawing/2014/main" id="{4EE67643-55C9-41F6-99D9-507CCE883906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Box 87">
            <a:extLst>
              <a:ext uri="{FF2B5EF4-FFF2-40B4-BE49-F238E27FC236}">
                <a16:creationId xmlns:a16="http://schemas.microsoft.com/office/drawing/2014/main" id="{8EC34EDA-0EAC-4FD7-9405-B6260E02FFAE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87">
            <a:extLst>
              <a:ext uri="{FF2B5EF4-FFF2-40B4-BE49-F238E27FC236}">
                <a16:creationId xmlns:a16="http://schemas.microsoft.com/office/drawing/2014/main" id="{E351AF34-108E-436D-AB74-FFC7F9C4EF45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87">
            <a:extLst>
              <a:ext uri="{FF2B5EF4-FFF2-40B4-BE49-F238E27FC236}">
                <a16:creationId xmlns:a16="http://schemas.microsoft.com/office/drawing/2014/main" id="{E0DA0EE0-58D2-4401-AA21-6D867CEF0DF8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30FD782B-916F-43EA-BEB6-3CD54B54977C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21A4A0BE-5B35-40DC-B1D3-14941BD6C4C1}"/>
              </a:ext>
            </a:extLst>
          </p:cNvPr>
          <p:cNvCxnSpPr>
            <a:cxnSpLocks/>
          </p:cNvCxnSpPr>
          <p:nvPr/>
        </p:nvCxnSpPr>
        <p:spPr>
          <a:xfrm>
            <a:off x="2912983" y="1862137"/>
            <a:ext cx="1557417" cy="132302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52">
            <a:extLst>
              <a:ext uri="{FF2B5EF4-FFF2-40B4-BE49-F238E27FC236}">
                <a16:creationId xmlns:a16="http://schemas.microsoft.com/office/drawing/2014/main" id="{3B1ED562-DA28-4D70-986F-E06EDB33F470}"/>
              </a:ext>
            </a:extLst>
          </p:cNvPr>
          <p:cNvSpPr/>
          <p:nvPr/>
        </p:nvSpPr>
        <p:spPr>
          <a:xfrm>
            <a:off x="2779798" y="1720572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52">
            <a:extLst>
              <a:ext uri="{FF2B5EF4-FFF2-40B4-BE49-F238E27FC236}">
                <a16:creationId xmlns:a16="http://schemas.microsoft.com/office/drawing/2014/main" id="{C0FE9DE9-0464-42DB-BA2F-7B10BDE57E01}"/>
              </a:ext>
            </a:extLst>
          </p:cNvPr>
          <p:cNvSpPr/>
          <p:nvPr/>
        </p:nvSpPr>
        <p:spPr>
          <a:xfrm>
            <a:off x="4345820" y="3048169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2">
            <a:extLst>
              <a:ext uri="{FF2B5EF4-FFF2-40B4-BE49-F238E27FC236}">
                <a16:creationId xmlns:a16="http://schemas.microsoft.com/office/drawing/2014/main" id="{9CD5644C-DE2A-4949-A656-794F67A0C1D1}"/>
              </a:ext>
            </a:extLst>
          </p:cNvPr>
          <p:cNvSpPr/>
          <p:nvPr/>
        </p:nvSpPr>
        <p:spPr>
          <a:xfrm>
            <a:off x="5948778" y="172214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amond 52">
            <a:extLst>
              <a:ext uri="{FF2B5EF4-FFF2-40B4-BE49-F238E27FC236}">
                <a16:creationId xmlns:a16="http://schemas.microsoft.com/office/drawing/2014/main" id="{5BBA92AF-07D2-441D-9A21-4949A974ADCC}"/>
              </a:ext>
            </a:extLst>
          </p:cNvPr>
          <p:cNvSpPr/>
          <p:nvPr/>
        </p:nvSpPr>
        <p:spPr>
          <a:xfrm>
            <a:off x="7514800" y="3049641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B5FEE338-C0FE-45A8-90A3-9146D52B9E68}"/>
              </a:ext>
            </a:extLst>
          </p:cNvPr>
          <p:cNvCxnSpPr>
            <a:cxnSpLocks/>
          </p:cNvCxnSpPr>
          <p:nvPr/>
        </p:nvCxnSpPr>
        <p:spPr>
          <a:xfrm>
            <a:off x="9235440" y="1375410"/>
            <a:ext cx="1556385" cy="212502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amond 52">
            <a:extLst>
              <a:ext uri="{FF2B5EF4-FFF2-40B4-BE49-F238E27FC236}">
                <a16:creationId xmlns:a16="http://schemas.microsoft.com/office/drawing/2014/main" id="{4BBB9D30-9132-4127-AA31-81B1B16E09AB}"/>
              </a:ext>
            </a:extLst>
          </p:cNvPr>
          <p:cNvSpPr/>
          <p:nvPr/>
        </p:nvSpPr>
        <p:spPr>
          <a:xfrm>
            <a:off x="9108323" y="1252366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52">
            <a:extLst>
              <a:ext uri="{FF2B5EF4-FFF2-40B4-BE49-F238E27FC236}">
                <a16:creationId xmlns:a16="http://schemas.microsoft.com/office/drawing/2014/main" id="{A409EAF7-3741-4F7A-8A91-77DF0C1C1074}"/>
              </a:ext>
            </a:extLst>
          </p:cNvPr>
          <p:cNvSpPr/>
          <p:nvPr/>
        </p:nvSpPr>
        <p:spPr>
          <a:xfrm>
            <a:off x="10674345" y="3381147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52">
            <a:extLst>
              <a:ext uri="{FF2B5EF4-FFF2-40B4-BE49-F238E27FC236}">
                <a16:creationId xmlns:a16="http://schemas.microsoft.com/office/drawing/2014/main" id="{C8828AB3-B2F7-40B4-9ED5-0019FF6E1804}"/>
              </a:ext>
            </a:extLst>
          </p:cNvPr>
          <p:cNvSpPr/>
          <p:nvPr/>
        </p:nvSpPr>
        <p:spPr>
          <a:xfrm>
            <a:off x="3557570" y="23688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iamond 52">
            <a:extLst>
              <a:ext uri="{FF2B5EF4-FFF2-40B4-BE49-F238E27FC236}">
                <a16:creationId xmlns:a16="http://schemas.microsoft.com/office/drawing/2014/main" id="{8562EACD-3F84-4313-B9CB-DA41535DAC2A}"/>
              </a:ext>
            </a:extLst>
          </p:cNvPr>
          <p:cNvSpPr/>
          <p:nvPr/>
        </p:nvSpPr>
        <p:spPr>
          <a:xfrm>
            <a:off x="6726550" y="237032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2">
            <a:extLst>
              <a:ext uri="{FF2B5EF4-FFF2-40B4-BE49-F238E27FC236}">
                <a16:creationId xmlns:a16="http://schemas.microsoft.com/office/drawing/2014/main" id="{94A6EF1D-85BD-4C3A-BDDF-2FB55CC145EA}"/>
              </a:ext>
            </a:extLst>
          </p:cNvPr>
          <p:cNvSpPr/>
          <p:nvPr/>
        </p:nvSpPr>
        <p:spPr>
          <a:xfrm>
            <a:off x="9942081" y="237188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Google Shape;158;p3">
            <a:extLst>
              <a:ext uri="{FF2B5EF4-FFF2-40B4-BE49-F238E27FC236}">
                <a16:creationId xmlns:a16="http://schemas.microsoft.com/office/drawing/2014/main" id="{64E8F794-2456-4930-B86C-F6F1CD3DB7E4}"/>
              </a:ext>
            </a:extLst>
          </p:cNvPr>
          <p:cNvSpPr txBox="1"/>
          <p:nvPr/>
        </p:nvSpPr>
        <p:spPr>
          <a:xfrm>
            <a:off x="7148191" y="27387"/>
            <a:ext cx="497910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Mix_FE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(&amp; </a:t>
            </a:r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Stroop_FE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&gt; R_FE &amp; S_FE</a:t>
            </a:r>
          </a:p>
          <a:p>
            <a:pPr algn="ctr"/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Mix_IE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(&amp; </a:t>
            </a:r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Stroop_IE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&gt; R_IE &amp; S_IE</a:t>
            </a:r>
          </a:p>
        </p:txBody>
      </p:sp>
      <p:sp>
        <p:nvSpPr>
          <p:cNvPr id="65" name="Google Shape;158;p3">
            <a:extLst>
              <a:ext uri="{FF2B5EF4-FFF2-40B4-BE49-F238E27FC236}">
                <a16:creationId xmlns:a16="http://schemas.microsoft.com/office/drawing/2014/main" id="{BCAADF58-6172-41B0-BECF-D018083B77F7}"/>
              </a:ext>
            </a:extLst>
          </p:cNvPr>
          <p:cNvSpPr txBox="1"/>
          <p:nvPr/>
        </p:nvSpPr>
        <p:spPr>
          <a:xfrm>
            <a:off x="7733865" y="4040638"/>
            <a:ext cx="300091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it precise enough? NO!</a:t>
            </a:r>
          </a:p>
        </p:txBody>
      </p:sp>
    </p:spTree>
    <p:extLst>
      <p:ext uri="{BB962C8B-B14F-4D97-AF65-F5344CB8AC3E}">
        <p14:creationId xmlns:p14="http://schemas.microsoft.com/office/powerpoint/2010/main" val="262567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E6C68FF8-D542-41AB-8E59-FF0C439080F1}"/>
              </a:ext>
            </a:extLst>
          </p:cNvPr>
          <p:cNvGrpSpPr/>
          <p:nvPr/>
        </p:nvGrpSpPr>
        <p:grpSpPr>
          <a:xfrm>
            <a:off x="2245563" y="2717656"/>
            <a:ext cx="4192786" cy="3078561"/>
            <a:chOff x="1826366" y="2349391"/>
            <a:chExt cx="4192786" cy="3078561"/>
          </a:xfrm>
        </p:grpSpPr>
        <p:pic>
          <p:nvPicPr>
            <p:cNvPr id="37" name="Picture 4" descr="A grey square with black lines&#10;&#10;Description automatically generated">
              <a:extLst>
                <a:ext uri="{FF2B5EF4-FFF2-40B4-BE49-F238E27FC236}">
                  <a16:creationId xmlns:a16="http://schemas.microsoft.com/office/drawing/2014/main" id="{CDDAD569-A3D8-1876-6782-5F0531442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26366" y="3402829"/>
              <a:ext cx="971686" cy="971686"/>
            </a:xfrm>
            <a:prstGeom prst="rect">
              <a:avLst/>
            </a:prstGeom>
          </p:spPr>
        </p:pic>
        <p:pic>
          <p:nvPicPr>
            <p:cNvPr id="48" name="Picture 6" descr="A grey square with black lines&#10;&#10;Description automatically generated">
              <a:extLst>
                <a:ext uri="{FF2B5EF4-FFF2-40B4-BE49-F238E27FC236}">
                  <a16:creationId xmlns:a16="http://schemas.microsoft.com/office/drawing/2014/main" id="{AD4722AC-3753-CA4C-66C1-97A72946C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98825" y="3402829"/>
              <a:ext cx="971686" cy="971686"/>
            </a:xfrm>
            <a:prstGeom prst="rect">
              <a:avLst/>
            </a:prstGeom>
          </p:spPr>
        </p:pic>
        <p:pic>
          <p:nvPicPr>
            <p:cNvPr id="49" name="Picture 8" descr="A black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C706F37D-2154-8B84-6E66-A7EBD787A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43742" y="3402829"/>
              <a:ext cx="971686" cy="971686"/>
            </a:xfrm>
            <a:prstGeom prst="rect">
              <a:avLst/>
            </a:prstGeom>
          </p:spPr>
        </p:pic>
        <p:pic>
          <p:nvPicPr>
            <p:cNvPr id="50" name="Picture 10" descr="A grey square with black lines&#10;&#10;Description automatically generated">
              <a:extLst>
                <a:ext uri="{FF2B5EF4-FFF2-40B4-BE49-F238E27FC236}">
                  <a16:creationId xmlns:a16="http://schemas.microsoft.com/office/drawing/2014/main" id="{D9BD8FCC-EF5A-71AE-027E-E5F959195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71284" y="3402829"/>
              <a:ext cx="971686" cy="971686"/>
            </a:xfrm>
            <a:prstGeom prst="rect">
              <a:avLst/>
            </a:prstGeom>
          </p:spPr>
        </p:pic>
        <p:pic>
          <p:nvPicPr>
            <p:cNvPr id="61" name="Picture 13" descr="A grey square with black text&#10;&#10;Description automatically generated">
              <a:extLst>
                <a:ext uri="{FF2B5EF4-FFF2-40B4-BE49-F238E27FC236}">
                  <a16:creationId xmlns:a16="http://schemas.microsoft.com/office/drawing/2014/main" id="{9DE68A3B-4BBE-C6F8-6D1B-6990E3B62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971284" y="4456266"/>
              <a:ext cx="971686" cy="971686"/>
            </a:xfrm>
            <a:prstGeom prst="rect">
              <a:avLst/>
            </a:prstGeom>
          </p:spPr>
        </p:pic>
        <p:pic>
          <p:nvPicPr>
            <p:cNvPr id="62" name="Picture 15" descr="A grey square with black text&#10;&#10;Description automatically generated">
              <a:extLst>
                <a:ext uri="{FF2B5EF4-FFF2-40B4-BE49-F238E27FC236}">
                  <a16:creationId xmlns:a16="http://schemas.microsoft.com/office/drawing/2014/main" id="{21045297-C488-9844-A20D-CA3BF3434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898825" y="4456266"/>
              <a:ext cx="971686" cy="971686"/>
            </a:xfrm>
            <a:prstGeom prst="rect">
              <a:avLst/>
            </a:prstGeom>
          </p:spPr>
        </p:pic>
        <p:pic>
          <p:nvPicPr>
            <p:cNvPr id="64" name="Picture 17" descr="A grey square with black text&#10;&#10;Description automatically generated">
              <a:extLst>
                <a:ext uri="{FF2B5EF4-FFF2-40B4-BE49-F238E27FC236}">
                  <a16:creationId xmlns:a16="http://schemas.microsoft.com/office/drawing/2014/main" id="{EB3E9150-C96E-34AC-1906-8FDDDF37E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826366" y="4456266"/>
              <a:ext cx="971686" cy="971686"/>
            </a:xfrm>
            <a:prstGeom prst="rect">
              <a:avLst/>
            </a:prstGeom>
          </p:spPr>
        </p:pic>
        <p:pic>
          <p:nvPicPr>
            <p:cNvPr id="65" name="Picture 19" descr="A grey square with black text&#10;&#10;Description automatically generated">
              <a:extLst>
                <a:ext uri="{FF2B5EF4-FFF2-40B4-BE49-F238E27FC236}">
                  <a16:creationId xmlns:a16="http://schemas.microsoft.com/office/drawing/2014/main" id="{3489B87F-80E3-1252-77F5-BF51B236D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043742" y="4456266"/>
              <a:ext cx="971686" cy="971686"/>
            </a:xfrm>
            <a:prstGeom prst="rect">
              <a:avLst/>
            </a:prstGeom>
          </p:spPr>
        </p:pic>
        <p:pic>
          <p:nvPicPr>
            <p:cNvPr id="52" name="Picture 22" descr="A grey background with black lines and green text&#10;&#10;Description automatically generated">
              <a:extLst>
                <a:ext uri="{FF2B5EF4-FFF2-40B4-BE49-F238E27FC236}">
                  <a16:creationId xmlns:a16="http://schemas.microsoft.com/office/drawing/2014/main" id="{46471BBD-0BA6-7811-CE70-710FAE7C3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047466" y="2349391"/>
              <a:ext cx="971686" cy="971686"/>
            </a:xfrm>
            <a:prstGeom prst="rect">
              <a:avLst/>
            </a:prstGeom>
          </p:spPr>
        </p:pic>
        <p:pic>
          <p:nvPicPr>
            <p:cNvPr id="53" name="Picture 24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9B320F9-93FB-CF80-235F-C13EAA7EF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975008" y="2349391"/>
              <a:ext cx="971686" cy="971686"/>
            </a:xfrm>
            <a:prstGeom prst="rect">
              <a:avLst/>
            </a:prstGeom>
          </p:spPr>
        </p:pic>
        <p:pic>
          <p:nvPicPr>
            <p:cNvPr id="54" name="Picture 26" descr="A black and red text in a square&#10;&#10;Description automatically generated">
              <a:extLst>
                <a:ext uri="{FF2B5EF4-FFF2-40B4-BE49-F238E27FC236}">
                  <a16:creationId xmlns:a16="http://schemas.microsoft.com/office/drawing/2014/main" id="{9C5710C0-10EA-F705-88C8-03FA90454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902549" y="2349391"/>
              <a:ext cx="971686" cy="971686"/>
            </a:xfrm>
            <a:prstGeom prst="rect">
              <a:avLst/>
            </a:prstGeom>
          </p:spPr>
        </p:pic>
        <p:pic>
          <p:nvPicPr>
            <p:cNvPr id="55" name="Picture 28" descr="A grey background with black lines and yellow text&#10;&#10;Description automatically generated">
              <a:extLst>
                <a:ext uri="{FF2B5EF4-FFF2-40B4-BE49-F238E27FC236}">
                  <a16:creationId xmlns:a16="http://schemas.microsoft.com/office/drawing/2014/main" id="{102B26D3-C0AA-1DFC-92F4-6572533D6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30090" y="2349391"/>
              <a:ext cx="971686" cy="971686"/>
            </a:xfrm>
            <a:prstGeom prst="rect">
              <a:avLst/>
            </a:prstGeom>
          </p:spPr>
        </p:pic>
      </p:grpSp>
      <p:sp>
        <p:nvSpPr>
          <p:cNvPr id="40" name="Google Shape;149;p3"/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Don’t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forget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about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task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Automaticity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112845" y="735773"/>
            <a:ext cx="6416797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31">
            <a:extLst>
              <a:ext uri="{FF2B5EF4-FFF2-40B4-BE49-F238E27FC236}">
                <a16:creationId xmlns:a16="http://schemas.microsoft.com/office/drawing/2014/main" id="{2722F320-8BDB-4357-B235-01BA265D78E7}"/>
              </a:ext>
            </a:extLst>
          </p:cNvPr>
          <p:cNvSpPr txBox="1"/>
          <p:nvPr/>
        </p:nvSpPr>
        <p:spPr>
          <a:xfrm>
            <a:off x="1405136" y="1173136"/>
            <a:ext cx="9381729" cy="55399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Strength of stimulus processing + </a:t>
            </a: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stimulus-response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mapping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9">
            <a:extLst>
              <a:ext uri="{FF2B5EF4-FFF2-40B4-BE49-F238E27FC236}">
                <a16:creationId xmlns:a16="http://schemas.microsoft.com/office/drawing/2014/main" id="{07976007-89C9-4AFB-B4FE-49F180F032E8}"/>
              </a:ext>
            </a:extLst>
          </p:cNvPr>
          <p:cNvSpPr txBox="1"/>
          <p:nvPr/>
        </p:nvSpPr>
        <p:spPr>
          <a:xfrm>
            <a:off x="7939001" y="3281400"/>
            <a:ext cx="3702542" cy="981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Automaticity (iRT:1/s)</a:t>
            </a:r>
          </a:p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&gt; COL &gt; WRD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Box 9">
            <a:extLst>
              <a:ext uri="{FF2B5EF4-FFF2-40B4-BE49-F238E27FC236}">
                <a16:creationId xmlns:a16="http://schemas.microsoft.com/office/drawing/2014/main" id="{05A28D7D-3288-4F72-B541-6F3D416C933A}"/>
              </a:ext>
            </a:extLst>
          </p:cNvPr>
          <p:cNvSpPr txBox="1"/>
          <p:nvPr/>
        </p:nvSpPr>
        <p:spPr>
          <a:xfrm>
            <a:off x="8829278" y="2788000"/>
            <a:ext cx="1957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Study 2:</a:t>
            </a:r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08BBBD22-C84A-E6AD-6AC1-3D4F81A7AB1B}"/>
              </a:ext>
            </a:extLst>
          </p:cNvPr>
          <p:cNvSpPr txBox="1"/>
          <p:nvPr/>
        </p:nvSpPr>
        <p:spPr>
          <a:xfrm>
            <a:off x="5350927" y="1698383"/>
            <a:ext cx="1490146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/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POSITION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31">
            <a:extLst>
              <a:ext uri="{FF2B5EF4-FFF2-40B4-BE49-F238E27FC236}">
                <a16:creationId xmlns:a16="http://schemas.microsoft.com/office/drawing/2014/main" id="{A1381692-5092-44BA-7600-01A82D224144}"/>
              </a:ext>
            </a:extLst>
          </p:cNvPr>
          <p:cNvSpPr txBox="1"/>
          <p:nvPr/>
        </p:nvSpPr>
        <p:spPr>
          <a:xfrm>
            <a:off x="9035430" y="1670564"/>
            <a:ext cx="1100616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/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WORD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31">
            <a:extLst>
              <a:ext uri="{FF2B5EF4-FFF2-40B4-BE49-F238E27FC236}">
                <a16:creationId xmlns:a16="http://schemas.microsoft.com/office/drawing/2014/main" id="{E7BCA15E-FB58-633C-4926-2682502224C9}"/>
              </a:ext>
            </a:extLst>
          </p:cNvPr>
          <p:cNvSpPr txBox="1"/>
          <p:nvPr/>
        </p:nvSpPr>
        <p:spPr>
          <a:xfrm>
            <a:off x="2055955" y="1744622"/>
            <a:ext cx="1129470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/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COLOR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TextBox 9">
            <a:extLst>
              <a:ext uri="{FF2B5EF4-FFF2-40B4-BE49-F238E27FC236}">
                <a16:creationId xmlns:a16="http://schemas.microsoft.com/office/drawing/2014/main" id="{630BF748-F7E2-A726-77CF-16BCAA2932A7}"/>
              </a:ext>
            </a:extLst>
          </p:cNvPr>
          <p:cNvSpPr txBox="1"/>
          <p:nvPr/>
        </p:nvSpPr>
        <p:spPr>
          <a:xfrm>
            <a:off x="8189593" y="4649320"/>
            <a:ext cx="3223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(will also be estimated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participants’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in Study 3)</a:t>
            </a:r>
          </a:p>
        </p:txBody>
      </p:sp>
      <p:sp>
        <p:nvSpPr>
          <p:cNvPr id="27" name="TextBox 9">
            <a:extLst>
              <a:ext uri="{FF2B5EF4-FFF2-40B4-BE49-F238E27FC236}">
                <a16:creationId xmlns:a16="http://schemas.microsoft.com/office/drawing/2014/main" id="{2925D0FB-EDDE-47E2-8617-5E9B7AA1F514}"/>
              </a:ext>
            </a:extLst>
          </p:cNvPr>
          <p:cNvSpPr txBox="1"/>
          <p:nvPr/>
        </p:nvSpPr>
        <p:spPr>
          <a:xfrm>
            <a:off x="6529641" y="2788000"/>
            <a:ext cx="140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(relevant)</a:t>
            </a:r>
          </a:p>
          <a:p>
            <a:pPr algn="ctr"/>
            <a:r>
              <a:rPr lang="en-US" sz="1600" b="1" dirty="0">
                <a:solidFill>
                  <a:srgbClr val="CACAC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(neutral)</a:t>
            </a:r>
            <a:b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 (neutral)</a:t>
            </a: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4414DF68-AFD9-4778-8BAC-C9BE5D3F0735}"/>
              </a:ext>
            </a:extLst>
          </p:cNvPr>
          <p:cNvSpPr txBox="1"/>
          <p:nvPr/>
        </p:nvSpPr>
        <p:spPr>
          <a:xfrm>
            <a:off x="6529641" y="3841438"/>
            <a:ext cx="1414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(neutral)</a:t>
            </a:r>
          </a:p>
          <a:p>
            <a:pPr algn="ctr"/>
            <a:r>
              <a:rPr lang="en-US" sz="16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(relevant)</a:t>
            </a:r>
            <a:br>
              <a:rPr lang="en-US" sz="16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1" dirty="0">
                <a:solidFill>
                  <a:srgbClr val="CACAC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 (neutral)</a:t>
            </a:r>
          </a:p>
        </p:txBody>
      </p:sp>
      <p:sp>
        <p:nvSpPr>
          <p:cNvPr id="29" name="TextBox 9">
            <a:extLst>
              <a:ext uri="{FF2B5EF4-FFF2-40B4-BE49-F238E27FC236}">
                <a16:creationId xmlns:a16="http://schemas.microsoft.com/office/drawing/2014/main" id="{551D4594-6CF2-414C-8E4C-567C81787A6B}"/>
              </a:ext>
            </a:extLst>
          </p:cNvPr>
          <p:cNvSpPr txBox="1"/>
          <p:nvPr/>
        </p:nvSpPr>
        <p:spPr>
          <a:xfrm>
            <a:off x="6525600" y="4853867"/>
            <a:ext cx="1499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ACAC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(neutral)</a:t>
            </a:r>
          </a:p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(neutral)</a:t>
            </a:r>
            <a:br>
              <a:rPr 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 (relevant)</a:t>
            </a:r>
          </a:p>
        </p:txBody>
      </p:sp>
      <p:sp>
        <p:nvSpPr>
          <p:cNvPr id="30" name="TextBox 31">
            <a:extLst>
              <a:ext uri="{FF2B5EF4-FFF2-40B4-BE49-F238E27FC236}">
                <a16:creationId xmlns:a16="http://schemas.microsoft.com/office/drawing/2014/main" id="{A89A5DE7-050A-44C7-B16B-5C33BE512F99}"/>
              </a:ext>
            </a:extLst>
          </p:cNvPr>
          <p:cNvSpPr txBox="1"/>
          <p:nvPr/>
        </p:nvSpPr>
        <p:spPr>
          <a:xfrm rot="16200000">
            <a:off x="-2363806" y="3595219"/>
            <a:ext cx="5361398" cy="492438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Single-task 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paradigms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(NO 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interference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9">
            <a:extLst>
              <a:ext uri="{FF2B5EF4-FFF2-40B4-BE49-F238E27FC236}">
                <a16:creationId xmlns:a16="http://schemas.microsoft.com/office/drawing/2014/main" id="{C4FDEA40-18E3-4615-985B-5D7D1A663CB7}"/>
              </a:ext>
            </a:extLst>
          </p:cNvPr>
          <p:cNvSpPr txBox="1"/>
          <p:nvPr/>
        </p:nvSpPr>
        <p:spPr>
          <a:xfrm>
            <a:off x="8512329" y="4129498"/>
            <a:ext cx="2446067" cy="51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2.5       1.7      1.6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22222E-6 L -0.08385 0.176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3" y="881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-0.36914 0.3340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64" y="1669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85185E-6 L -0.65534 0.4997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73" y="24977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43" grpId="0"/>
      <p:bldP spid="70" grpId="0"/>
      <p:bldP spid="71" grpId="0"/>
      <p:bldP spid="72" grpId="0"/>
      <p:bldP spid="73" grpId="0"/>
      <p:bldP spid="27" grpId="0"/>
      <p:bldP spid="28" grpId="0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BD4D1BC-20CE-414B-9F1F-BB32008FCC4F}"/>
              </a:ext>
            </a:extLst>
          </p:cNvPr>
          <p:cNvCxnSpPr>
            <a:cxnSpLocks/>
          </p:cNvCxnSpPr>
          <p:nvPr/>
        </p:nvCxnSpPr>
        <p:spPr>
          <a:xfrm>
            <a:off x="6043423" y="1826596"/>
            <a:ext cx="1557417" cy="132302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716256" y="4908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557560" y="41021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557560" y="24893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716256" y="876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2865938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557559" y="32957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557558" y="16829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1.8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Google Shape;149;p3">
            <a:extLst>
              <a:ext uri="{FF2B5EF4-FFF2-40B4-BE49-F238E27FC236}">
                <a16:creationId xmlns:a16="http://schemas.microsoft.com/office/drawing/2014/main" id="{C0FF3CB3-4519-4099-B341-04AE089CA109}"/>
              </a:ext>
            </a:extLst>
          </p:cNvPr>
          <p:cNvSpPr txBox="1"/>
          <p:nvPr/>
        </p:nvSpPr>
        <p:spPr>
          <a:xfrm>
            <a:off x="112846" y="174171"/>
            <a:ext cx="4979108" cy="591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Arbitrary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model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12" name="TextBox 96">
            <a:extLst>
              <a:ext uri="{FF2B5EF4-FFF2-40B4-BE49-F238E27FC236}">
                <a16:creationId xmlns:a16="http://schemas.microsoft.com/office/drawing/2014/main" id="{20055EB2-FBCA-DBEB-5139-8693EDAA9B22}"/>
              </a:ext>
            </a:extLst>
          </p:cNvPr>
          <p:cNvSpPr txBox="1"/>
          <p:nvPr/>
        </p:nvSpPr>
        <p:spPr>
          <a:xfrm>
            <a:off x="1593467" y="4146877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Predicted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3" name="Group 6">
            <a:extLst>
              <a:ext uri="{FF2B5EF4-FFF2-40B4-BE49-F238E27FC236}">
                <a16:creationId xmlns:a16="http://schemas.microsoft.com/office/drawing/2014/main" id="{AC799BD7-65DD-09F3-668D-DA15270DD9B0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114" name="Straight Connector 102">
              <a:extLst>
                <a:ext uri="{FF2B5EF4-FFF2-40B4-BE49-F238E27FC236}">
                  <a16:creationId xmlns:a16="http://schemas.microsoft.com/office/drawing/2014/main" id="{C1736C7A-3655-A931-D9A5-44DB6829B2A0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Diamond 97">
              <a:extLst>
                <a:ext uri="{FF2B5EF4-FFF2-40B4-BE49-F238E27FC236}">
                  <a16:creationId xmlns:a16="http://schemas.microsoft.com/office/drawing/2014/main" id="{3BFD4C98-DE20-342B-E6D8-BCCEB47D2D9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28">
            <a:extLst>
              <a:ext uri="{FF2B5EF4-FFF2-40B4-BE49-F238E27FC236}">
                <a16:creationId xmlns:a16="http://schemas.microsoft.com/office/drawing/2014/main" id="{68265A4A-834B-8AE9-0F86-11355FDDB3CC}"/>
              </a:ext>
            </a:extLst>
          </p:cNvPr>
          <p:cNvSpPr txBox="1"/>
          <p:nvPr/>
        </p:nvSpPr>
        <p:spPr>
          <a:xfrm rot="16200000">
            <a:off x="-748407" y="2812974"/>
            <a:ext cx="2183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</a:t>
            </a:r>
            <a:r>
              <a:rPr lang="it-IT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a.u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3" name="Gruppo 26">
            <a:extLst>
              <a:ext uri="{FF2B5EF4-FFF2-40B4-BE49-F238E27FC236}">
                <a16:creationId xmlns:a16="http://schemas.microsoft.com/office/drawing/2014/main" id="{BE3F3E62-5EC3-4000-A976-0D82228F1886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124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D0BE523E-78AE-46E8-AEEB-DA13FDE17B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25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53363550-1F3C-4F5E-8B08-C6AA9E4D8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26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A493B4C1-5E2F-4DE9-AE98-00C5C662B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0" name="Gruppo 27">
            <a:extLst>
              <a:ext uri="{FF2B5EF4-FFF2-40B4-BE49-F238E27FC236}">
                <a16:creationId xmlns:a16="http://schemas.microsoft.com/office/drawing/2014/main" id="{FAA222CD-C42B-4958-AD59-5E01476AECEE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32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779D7126-2EF5-4D3D-92C9-E8A50AD93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33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C232EFC-5789-466B-B338-62CEBCD48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34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88306CE-C5ED-470C-A5DC-A00673BA1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9" name="Gruppo 28">
            <a:extLst>
              <a:ext uri="{FF2B5EF4-FFF2-40B4-BE49-F238E27FC236}">
                <a16:creationId xmlns:a16="http://schemas.microsoft.com/office/drawing/2014/main" id="{5CA73E51-C957-4854-BB1F-B08EFB1F1496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40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18FE5EE6-01A0-4BD7-B3A7-B712EBDB5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41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03379771-59AE-4863-944B-74D95DF95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42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37AF9CA6-B0EF-4602-A4EA-DD34FE0E8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46" name="TextBox 88">
            <a:extLst>
              <a:ext uri="{FF2B5EF4-FFF2-40B4-BE49-F238E27FC236}">
                <a16:creationId xmlns:a16="http://schemas.microsoft.com/office/drawing/2014/main" id="{F817D3CB-6C1D-4C76-8B22-828FEF4D7B1D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89">
            <a:extLst>
              <a:ext uri="{FF2B5EF4-FFF2-40B4-BE49-F238E27FC236}">
                <a16:creationId xmlns:a16="http://schemas.microsoft.com/office/drawing/2014/main" id="{4EE67643-55C9-41F6-99D9-507CCE883906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Box 87">
            <a:extLst>
              <a:ext uri="{FF2B5EF4-FFF2-40B4-BE49-F238E27FC236}">
                <a16:creationId xmlns:a16="http://schemas.microsoft.com/office/drawing/2014/main" id="{8EC34EDA-0EAC-4FD7-9405-B6260E02FFAE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87">
            <a:extLst>
              <a:ext uri="{FF2B5EF4-FFF2-40B4-BE49-F238E27FC236}">
                <a16:creationId xmlns:a16="http://schemas.microsoft.com/office/drawing/2014/main" id="{E351AF34-108E-436D-AB74-FFC7F9C4EF45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87">
            <a:extLst>
              <a:ext uri="{FF2B5EF4-FFF2-40B4-BE49-F238E27FC236}">
                <a16:creationId xmlns:a16="http://schemas.microsoft.com/office/drawing/2014/main" id="{E0DA0EE0-58D2-4401-AA21-6D867CEF0DF8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30FD782B-916F-43EA-BEB6-3CD54B54977C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21A4A0BE-5B35-40DC-B1D3-14941BD6C4C1}"/>
              </a:ext>
            </a:extLst>
          </p:cNvPr>
          <p:cNvCxnSpPr>
            <a:cxnSpLocks/>
          </p:cNvCxnSpPr>
          <p:nvPr/>
        </p:nvCxnSpPr>
        <p:spPr>
          <a:xfrm>
            <a:off x="2912983" y="1862137"/>
            <a:ext cx="1557417" cy="132302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52">
            <a:extLst>
              <a:ext uri="{FF2B5EF4-FFF2-40B4-BE49-F238E27FC236}">
                <a16:creationId xmlns:a16="http://schemas.microsoft.com/office/drawing/2014/main" id="{3B1ED562-DA28-4D70-986F-E06EDB33F470}"/>
              </a:ext>
            </a:extLst>
          </p:cNvPr>
          <p:cNvSpPr/>
          <p:nvPr/>
        </p:nvSpPr>
        <p:spPr>
          <a:xfrm>
            <a:off x="2779798" y="1720572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52">
            <a:extLst>
              <a:ext uri="{FF2B5EF4-FFF2-40B4-BE49-F238E27FC236}">
                <a16:creationId xmlns:a16="http://schemas.microsoft.com/office/drawing/2014/main" id="{C0FE9DE9-0464-42DB-BA2F-7B10BDE57E01}"/>
              </a:ext>
            </a:extLst>
          </p:cNvPr>
          <p:cNvSpPr/>
          <p:nvPr/>
        </p:nvSpPr>
        <p:spPr>
          <a:xfrm>
            <a:off x="4345820" y="3048169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2">
            <a:extLst>
              <a:ext uri="{FF2B5EF4-FFF2-40B4-BE49-F238E27FC236}">
                <a16:creationId xmlns:a16="http://schemas.microsoft.com/office/drawing/2014/main" id="{9CD5644C-DE2A-4949-A656-794F67A0C1D1}"/>
              </a:ext>
            </a:extLst>
          </p:cNvPr>
          <p:cNvSpPr/>
          <p:nvPr/>
        </p:nvSpPr>
        <p:spPr>
          <a:xfrm>
            <a:off x="5948778" y="172214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amond 52">
            <a:extLst>
              <a:ext uri="{FF2B5EF4-FFF2-40B4-BE49-F238E27FC236}">
                <a16:creationId xmlns:a16="http://schemas.microsoft.com/office/drawing/2014/main" id="{5BBA92AF-07D2-441D-9A21-4949A974ADCC}"/>
              </a:ext>
            </a:extLst>
          </p:cNvPr>
          <p:cNvSpPr/>
          <p:nvPr/>
        </p:nvSpPr>
        <p:spPr>
          <a:xfrm>
            <a:off x="7514800" y="3049641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B5FEE338-C0FE-45A8-90A3-9146D52B9E68}"/>
              </a:ext>
            </a:extLst>
          </p:cNvPr>
          <p:cNvCxnSpPr>
            <a:cxnSpLocks/>
          </p:cNvCxnSpPr>
          <p:nvPr/>
        </p:nvCxnSpPr>
        <p:spPr>
          <a:xfrm>
            <a:off x="9235440" y="1375410"/>
            <a:ext cx="1556385" cy="212502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amond 52">
            <a:extLst>
              <a:ext uri="{FF2B5EF4-FFF2-40B4-BE49-F238E27FC236}">
                <a16:creationId xmlns:a16="http://schemas.microsoft.com/office/drawing/2014/main" id="{4BBB9D30-9132-4127-AA31-81B1B16E09AB}"/>
              </a:ext>
            </a:extLst>
          </p:cNvPr>
          <p:cNvSpPr/>
          <p:nvPr/>
        </p:nvSpPr>
        <p:spPr>
          <a:xfrm>
            <a:off x="9108323" y="1252366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52">
            <a:extLst>
              <a:ext uri="{FF2B5EF4-FFF2-40B4-BE49-F238E27FC236}">
                <a16:creationId xmlns:a16="http://schemas.microsoft.com/office/drawing/2014/main" id="{A409EAF7-3741-4F7A-8A91-77DF0C1C1074}"/>
              </a:ext>
            </a:extLst>
          </p:cNvPr>
          <p:cNvSpPr/>
          <p:nvPr/>
        </p:nvSpPr>
        <p:spPr>
          <a:xfrm>
            <a:off x="10674345" y="3381147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iamond 52">
            <a:extLst>
              <a:ext uri="{FF2B5EF4-FFF2-40B4-BE49-F238E27FC236}">
                <a16:creationId xmlns:a16="http://schemas.microsoft.com/office/drawing/2014/main" id="{C8828AB3-B2F7-40B4-9ED5-0019FF6E1804}"/>
              </a:ext>
            </a:extLst>
          </p:cNvPr>
          <p:cNvSpPr/>
          <p:nvPr/>
        </p:nvSpPr>
        <p:spPr>
          <a:xfrm>
            <a:off x="3557570" y="23688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iamond 52">
            <a:extLst>
              <a:ext uri="{FF2B5EF4-FFF2-40B4-BE49-F238E27FC236}">
                <a16:creationId xmlns:a16="http://schemas.microsoft.com/office/drawing/2014/main" id="{8562EACD-3F84-4313-B9CB-DA41535DAC2A}"/>
              </a:ext>
            </a:extLst>
          </p:cNvPr>
          <p:cNvSpPr/>
          <p:nvPr/>
        </p:nvSpPr>
        <p:spPr>
          <a:xfrm>
            <a:off x="6726550" y="237032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2">
            <a:extLst>
              <a:ext uri="{FF2B5EF4-FFF2-40B4-BE49-F238E27FC236}">
                <a16:creationId xmlns:a16="http://schemas.microsoft.com/office/drawing/2014/main" id="{94A6EF1D-85BD-4C3A-BDDF-2FB55CC145EA}"/>
              </a:ext>
            </a:extLst>
          </p:cNvPr>
          <p:cNvSpPr/>
          <p:nvPr/>
        </p:nvSpPr>
        <p:spPr>
          <a:xfrm>
            <a:off x="9942081" y="237188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Google Shape;158;p3">
            <a:extLst>
              <a:ext uri="{FF2B5EF4-FFF2-40B4-BE49-F238E27FC236}">
                <a16:creationId xmlns:a16="http://schemas.microsoft.com/office/drawing/2014/main" id="{64E8F794-2456-4930-B86C-F6F1CD3DB7E4}"/>
              </a:ext>
            </a:extLst>
          </p:cNvPr>
          <p:cNvSpPr txBox="1"/>
          <p:nvPr/>
        </p:nvSpPr>
        <p:spPr>
          <a:xfrm>
            <a:off x="7148191" y="27387"/>
            <a:ext cx="497910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Mix_FE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(&amp; </a:t>
            </a:r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Stroop_FE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&gt; R_FE &amp; S_FE</a:t>
            </a:r>
          </a:p>
          <a:p>
            <a:pPr algn="ctr"/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Mix_IE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(&amp; </a:t>
            </a:r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Stroop_IE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&gt; R_IE &amp; S_IE</a:t>
            </a:r>
          </a:p>
        </p:txBody>
      </p:sp>
    </p:spTree>
    <p:extLst>
      <p:ext uri="{BB962C8B-B14F-4D97-AF65-F5344CB8AC3E}">
        <p14:creationId xmlns:p14="http://schemas.microsoft.com/office/powerpoint/2010/main" val="180468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5" name="Diamond 52">
            <a:extLst>
              <a:ext uri="{FF2B5EF4-FFF2-40B4-BE49-F238E27FC236}">
                <a16:creationId xmlns:a16="http://schemas.microsoft.com/office/drawing/2014/main" id="{8B66BE67-4F71-4FA6-98FF-A2F521309168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96">
            <a:extLst>
              <a:ext uri="{FF2B5EF4-FFF2-40B4-BE49-F238E27FC236}">
                <a16:creationId xmlns:a16="http://schemas.microsoft.com/office/drawing/2014/main" id="{42CE8A8C-EDD1-8378-93B1-A5E5D94D9CBC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8" name="Group 6">
            <a:extLst>
              <a:ext uri="{FF2B5EF4-FFF2-40B4-BE49-F238E27FC236}">
                <a16:creationId xmlns:a16="http://schemas.microsoft.com/office/drawing/2014/main" id="{52B23531-8DE0-2B1A-3430-E7A9A9772AB9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49" name="Straight Connector 102">
              <a:extLst>
                <a:ext uri="{FF2B5EF4-FFF2-40B4-BE49-F238E27FC236}">
                  <a16:creationId xmlns:a16="http://schemas.microsoft.com/office/drawing/2014/main" id="{7D840C36-B826-9652-0A39-1EC3A2EB4B2B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Diamond 97">
              <a:extLst>
                <a:ext uri="{FF2B5EF4-FFF2-40B4-BE49-F238E27FC236}">
                  <a16:creationId xmlns:a16="http://schemas.microsoft.com/office/drawing/2014/main" id="{2A916C0E-7FEA-C3D4-6FC9-3B644F9897E7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28">
            <a:extLst>
              <a:ext uri="{FF2B5EF4-FFF2-40B4-BE49-F238E27FC236}">
                <a16:creationId xmlns:a16="http://schemas.microsoft.com/office/drawing/2014/main" id="{B79B2A8E-1673-832E-F58C-C8DE6A969F51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Diamond 52">
            <a:extLst>
              <a:ext uri="{FF2B5EF4-FFF2-40B4-BE49-F238E27FC236}">
                <a16:creationId xmlns:a16="http://schemas.microsoft.com/office/drawing/2014/main" id="{B7842F7B-0861-4C45-AAC7-1A76D5CAD7E8}"/>
              </a:ext>
            </a:extLst>
          </p:cNvPr>
          <p:cNvSpPr/>
          <p:nvPr/>
        </p:nvSpPr>
        <p:spPr>
          <a:xfrm>
            <a:off x="3557570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09709BFF-0068-47B0-81BC-39C2E5EE3809}"/>
              </a:ext>
            </a:extLst>
          </p:cNvPr>
          <p:cNvSpPr/>
          <p:nvPr/>
        </p:nvSpPr>
        <p:spPr>
          <a:xfrm>
            <a:off x="9844586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2">
            <a:extLst>
              <a:ext uri="{FF2B5EF4-FFF2-40B4-BE49-F238E27FC236}">
                <a16:creationId xmlns:a16="http://schemas.microsoft.com/office/drawing/2014/main" id="{1163CC32-D717-44AC-A673-D53F3EB12332}"/>
              </a:ext>
            </a:extLst>
          </p:cNvPr>
          <p:cNvSpPr/>
          <p:nvPr/>
        </p:nvSpPr>
        <p:spPr>
          <a:xfrm>
            <a:off x="6705257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Google Shape;149;p3">
            <a:extLst>
              <a:ext uri="{FF2B5EF4-FFF2-40B4-BE49-F238E27FC236}">
                <a16:creationId xmlns:a16="http://schemas.microsoft.com/office/drawing/2014/main" id="{39ADAB7E-5E6D-496D-B035-A8E975C8D502}"/>
              </a:ext>
            </a:extLst>
          </p:cNvPr>
          <p:cNvSpPr txBox="1"/>
          <p:nvPr/>
        </p:nvSpPr>
        <p:spPr>
          <a:xfrm>
            <a:off x="112845" y="174171"/>
            <a:ext cx="634966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Find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a precise starting point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58" name="Straight Connector 40">
            <a:extLst>
              <a:ext uri="{FF2B5EF4-FFF2-40B4-BE49-F238E27FC236}">
                <a16:creationId xmlns:a16="http://schemas.microsoft.com/office/drawing/2014/main" id="{693496C7-335B-4871-93B9-103A68A1FED1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4742464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40F94EC5-AB78-49FF-B947-98248A261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71BB1A57-64F1-459E-8046-667EA8047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64" name="Gruppo 26">
            <a:extLst>
              <a:ext uri="{FF2B5EF4-FFF2-40B4-BE49-F238E27FC236}">
                <a16:creationId xmlns:a16="http://schemas.microsoft.com/office/drawing/2014/main" id="{BE587D22-EFDE-4E70-8357-F243E7B50A94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68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4887A7E5-57C3-43AE-91D8-2D92517C6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69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1C8E83-5B07-4EB2-9B07-945AEA5D0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70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8D3BBC31-ED5C-4484-A2D5-8A964B2BD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71" name="Gruppo 27">
            <a:extLst>
              <a:ext uri="{FF2B5EF4-FFF2-40B4-BE49-F238E27FC236}">
                <a16:creationId xmlns:a16="http://schemas.microsoft.com/office/drawing/2014/main" id="{4391A065-5E5D-4D3F-86E0-990AD0140A56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90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B5F2FF5B-FBE3-4026-BD7C-BC83C2D07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91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4EDE7CB4-622E-4E77-B9DE-452B0B9F01B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92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975A9D45-D902-43B0-BECB-BA71D712A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93" name="Gruppo 28">
            <a:extLst>
              <a:ext uri="{FF2B5EF4-FFF2-40B4-BE49-F238E27FC236}">
                <a16:creationId xmlns:a16="http://schemas.microsoft.com/office/drawing/2014/main" id="{65BE96FC-B62D-4429-9CFC-B8B4FB560608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94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C8C1FD0F-4835-4898-9E1B-2D497F0B8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95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4259C3DA-D300-4F88-9A90-2333EDEFBF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96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82FB4F0B-10D7-4B70-954D-FB9B56C2B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97" name="TextBox 88">
            <a:extLst>
              <a:ext uri="{FF2B5EF4-FFF2-40B4-BE49-F238E27FC236}">
                <a16:creationId xmlns:a16="http://schemas.microsoft.com/office/drawing/2014/main" id="{0173FB6B-D725-4042-9CF7-0C73D0F10EDF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Box 89">
            <a:extLst>
              <a:ext uri="{FF2B5EF4-FFF2-40B4-BE49-F238E27FC236}">
                <a16:creationId xmlns:a16="http://schemas.microsoft.com/office/drawing/2014/main" id="{E37857AC-C00B-4596-B5C9-8CABE535C11F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87">
            <a:extLst>
              <a:ext uri="{FF2B5EF4-FFF2-40B4-BE49-F238E27FC236}">
                <a16:creationId xmlns:a16="http://schemas.microsoft.com/office/drawing/2014/main" id="{19930784-FD94-4596-A4B0-2CA5E4E93644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87">
            <a:extLst>
              <a:ext uri="{FF2B5EF4-FFF2-40B4-BE49-F238E27FC236}">
                <a16:creationId xmlns:a16="http://schemas.microsoft.com/office/drawing/2014/main" id="{0EC698F6-297D-4FCF-9BCC-0EDA33025404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87">
            <a:extLst>
              <a:ext uri="{FF2B5EF4-FFF2-40B4-BE49-F238E27FC236}">
                <a16:creationId xmlns:a16="http://schemas.microsoft.com/office/drawing/2014/main" id="{97324746-4657-4CB1-B9FC-696F920CF593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90">
            <a:extLst>
              <a:ext uri="{FF2B5EF4-FFF2-40B4-BE49-F238E27FC236}">
                <a16:creationId xmlns:a16="http://schemas.microsoft.com/office/drawing/2014/main" id="{80340671-D071-471F-B115-D74D982DB4B2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88">
            <a:extLst>
              <a:ext uri="{FF2B5EF4-FFF2-40B4-BE49-F238E27FC236}">
                <a16:creationId xmlns:a16="http://schemas.microsoft.com/office/drawing/2014/main" id="{913BD3A0-EC05-4A7B-A363-C9FE39A37FE7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TextBox 87">
            <a:extLst>
              <a:ext uri="{FF2B5EF4-FFF2-40B4-BE49-F238E27FC236}">
                <a16:creationId xmlns:a16="http://schemas.microsoft.com/office/drawing/2014/main" id="{09DDB7EF-BE19-4E9C-93C7-1D5B177B723A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2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po 31">
            <a:extLst>
              <a:ext uri="{FF2B5EF4-FFF2-40B4-BE49-F238E27FC236}">
                <a16:creationId xmlns:a16="http://schemas.microsoft.com/office/drawing/2014/main" id="{8762D734-C3FA-42FD-9EB1-6DC40AD2941D}"/>
              </a:ext>
            </a:extLst>
          </p:cNvPr>
          <p:cNvGrpSpPr/>
          <p:nvPr/>
        </p:nvGrpSpPr>
        <p:grpSpPr>
          <a:xfrm>
            <a:off x="361040" y="1201822"/>
            <a:ext cx="6896659" cy="2880319"/>
            <a:chOff x="1203013" y="267495"/>
            <a:chExt cx="6896659" cy="2880319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1619672" y="681550"/>
              <a:ext cx="6480000" cy="1056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flipH="1">
              <a:off x="1619672" y="1006624"/>
              <a:ext cx="6480000" cy="1056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1619672" y="1545626"/>
              <a:ext cx="6480000" cy="1056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1619672" y="2088262"/>
              <a:ext cx="6480000" cy="1056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619672" y="3147814"/>
              <a:ext cx="6480000" cy="0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619672" y="267495"/>
              <a:ext cx="0" cy="2880319"/>
            </a:xfrm>
            <a:prstGeom prst="line">
              <a:avLst/>
            </a:prstGeom>
            <a:ln w="127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Diamond 16"/>
            <p:cNvSpPr/>
            <p:nvPr/>
          </p:nvSpPr>
          <p:spPr>
            <a:xfrm>
              <a:off x="2398332" y="591550"/>
              <a:ext cx="180000" cy="180000"/>
            </a:xfrm>
            <a:prstGeom prst="diamond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Diamond 17"/>
            <p:cNvSpPr/>
            <p:nvPr/>
          </p:nvSpPr>
          <p:spPr>
            <a:xfrm>
              <a:off x="5674836" y="1455626"/>
              <a:ext cx="180000" cy="180000"/>
            </a:xfrm>
            <a:prstGeom prst="diamond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Diamond 18"/>
            <p:cNvSpPr/>
            <p:nvPr/>
          </p:nvSpPr>
          <p:spPr>
            <a:xfrm>
              <a:off x="4414836" y="915566"/>
              <a:ext cx="180000" cy="180000"/>
            </a:xfrm>
            <a:prstGeom prst="diamond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Diamond 19"/>
            <p:cNvSpPr/>
            <p:nvPr/>
          </p:nvSpPr>
          <p:spPr>
            <a:xfrm>
              <a:off x="6934836" y="1995686"/>
              <a:ext cx="180000" cy="180000"/>
            </a:xfrm>
            <a:prstGeom prst="diamond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496584" y="682606"/>
              <a:ext cx="0" cy="863020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5134836" y="1005566"/>
              <a:ext cx="0" cy="540060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6394836" y="1545626"/>
              <a:ext cx="0" cy="540060"/>
            </a:xfrm>
            <a:prstGeom prst="straightConnector1">
              <a:avLst/>
            </a:prstGeom>
            <a:ln w="1905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53460" y="929450"/>
              <a:ext cx="6335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000" b="1" dirty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IE_T</a:t>
              </a:r>
              <a:endParaRPr 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84416" y="1630990"/>
              <a:ext cx="378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000" b="1" dirty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IE</a:t>
              </a:r>
              <a:endParaRPr 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22814" y="1090930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2000" b="1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FE</a:t>
              </a:r>
              <a:endParaRPr lang="en-US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80109" y="1621693"/>
              <a:ext cx="25843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6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Performance (iRT: 1000/ms)</a:t>
              </a:r>
              <a:endPara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3" name="Google Shape;149;p3">
            <a:extLst>
              <a:ext uri="{FF2B5EF4-FFF2-40B4-BE49-F238E27FC236}">
                <a16:creationId xmlns:a16="http://schemas.microsoft.com/office/drawing/2014/main" id="{FF5757C5-7B8F-45E2-ACAA-FC3D166AA092}"/>
              </a:ext>
            </a:extLst>
          </p:cNvPr>
          <p:cNvSpPr txBox="1"/>
          <p:nvPr/>
        </p:nvSpPr>
        <p:spPr>
          <a:xfrm>
            <a:off x="112846" y="174171"/>
            <a:ext cx="341412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Task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interference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4" name="Straight Connector 40">
            <a:extLst>
              <a:ext uri="{FF2B5EF4-FFF2-40B4-BE49-F238E27FC236}">
                <a16:creationId xmlns:a16="http://schemas.microsoft.com/office/drawing/2014/main" id="{00E367E1-9FF9-44A9-A569-D03D10C08B71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3173280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0">
            <a:extLst>
              <a:ext uri="{FF2B5EF4-FFF2-40B4-BE49-F238E27FC236}">
                <a16:creationId xmlns:a16="http://schemas.microsoft.com/office/drawing/2014/main" id="{86715B93-8368-43E7-BE5E-699AEFA225D8}"/>
              </a:ext>
            </a:extLst>
          </p:cNvPr>
          <p:cNvSpPr txBox="1"/>
          <p:nvPr/>
        </p:nvSpPr>
        <p:spPr>
          <a:xfrm>
            <a:off x="3761225" y="5859299"/>
            <a:ext cx="2408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task sets:</a:t>
            </a:r>
          </a:p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interference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5" name="Picture 2" descr="A grey background with black lines&#10;&#10;Description automatically generated">
            <a:extLst>
              <a:ext uri="{FF2B5EF4-FFF2-40B4-BE49-F238E27FC236}">
                <a16:creationId xmlns:a16="http://schemas.microsoft.com/office/drawing/2014/main" id="{BE642343-86DA-4402-8744-5D25C96764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441" y="4238752"/>
            <a:ext cx="1152000" cy="1152000"/>
          </a:xfrm>
          <a:prstGeom prst="rect">
            <a:avLst/>
          </a:prstGeom>
        </p:spPr>
      </p:pic>
      <p:pic>
        <p:nvPicPr>
          <p:cNvPr id="47" name="Picture 8" descr="A black and blue square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813B80ED-9DB3-463F-9AD9-66B4789B23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7139" y="4238752"/>
            <a:ext cx="1152000" cy="1152000"/>
          </a:xfrm>
          <a:prstGeom prst="rect">
            <a:avLst/>
          </a:prstGeom>
        </p:spPr>
      </p:pic>
      <p:pic>
        <p:nvPicPr>
          <p:cNvPr id="49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32373F78-A1EB-4C40-AD79-0A6AD1F2D3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3669" y="4238752"/>
            <a:ext cx="1152000" cy="1152000"/>
          </a:xfrm>
          <a:prstGeom prst="rect">
            <a:avLst/>
          </a:prstGeom>
        </p:spPr>
      </p:pic>
      <p:sp>
        <p:nvSpPr>
          <p:cNvPr id="55" name="TextBox 10">
            <a:extLst>
              <a:ext uri="{FF2B5EF4-FFF2-40B4-BE49-F238E27FC236}">
                <a16:creationId xmlns:a16="http://schemas.microsoft.com/office/drawing/2014/main" id="{998471BC-CAF3-4ABB-9C6D-90C9D14092B0}"/>
              </a:ext>
            </a:extLst>
          </p:cNvPr>
          <p:cNvSpPr txBox="1"/>
          <p:nvPr/>
        </p:nvSpPr>
        <p:spPr>
          <a:xfrm>
            <a:off x="3120672" y="5461648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Congruent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C4DE4386-8735-44F5-9ACE-3E56F30BEF43}"/>
              </a:ext>
            </a:extLst>
          </p:cNvPr>
          <p:cNvSpPr txBox="1"/>
          <p:nvPr/>
        </p:nvSpPr>
        <p:spPr>
          <a:xfrm>
            <a:off x="5554394" y="5461648"/>
            <a:ext cx="134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Incongruent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Box 11">
            <a:extLst>
              <a:ext uri="{FF2B5EF4-FFF2-40B4-BE49-F238E27FC236}">
                <a16:creationId xmlns:a16="http://schemas.microsoft.com/office/drawing/2014/main" id="{1F9C6D20-943D-4D00-81BB-1269763A8ED3}"/>
              </a:ext>
            </a:extLst>
          </p:cNvPr>
          <p:cNvSpPr txBox="1"/>
          <p:nvPr/>
        </p:nvSpPr>
        <p:spPr>
          <a:xfrm>
            <a:off x="4754943" y="5415482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24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8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E29C5EF6-4440-43EA-A190-431484E20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0085" y="4238752"/>
            <a:ext cx="1152000" cy="1152000"/>
          </a:xfrm>
          <a:prstGeom prst="rect">
            <a:avLst/>
          </a:prstGeom>
        </p:spPr>
      </p:pic>
      <p:sp>
        <p:nvSpPr>
          <p:cNvPr id="59" name="TextBox 10">
            <a:extLst>
              <a:ext uri="{FF2B5EF4-FFF2-40B4-BE49-F238E27FC236}">
                <a16:creationId xmlns:a16="http://schemas.microsoft.com/office/drawing/2014/main" id="{CFBA5513-A4F3-4D20-A1AA-FA95F621E815}"/>
              </a:ext>
            </a:extLst>
          </p:cNvPr>
          <p:cNvSpPr txBox="1"/>
          <p:nvPr/>
        </p:nvSpPr>
        <p:spPr>
          <a:xfrm>
            <a:off x="371486" y="5855239"/>
            <a:ext cx="28440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task 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task 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interference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11">
            <a:extLst>
              <a:ext uri="{FF2B5EF4-FFF2-40B4-BE49-F238E27FC236}">
                <a16:creationId xmlns:a16="http://schemas.microsoft.com/office/drawing/2014/main" id="{2BBF6959-E79D-4390-8B13-D1571714AC3F}"/>
              </a:ext>
            </a:extLst>
          </p:cNvPr>
          <p:cNvSpPr txBox="1"/>
          <p:nvPr/>
        </p:nvSpPr>
        <p:spPr>
          <a:xfrm>
            <a:off x="692191" y="5386022"/>
            <a:ext cx="2117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single task</a:t>
            </a:r>
            <a:endParaRPr lang="en-US" sz="24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9">
            <a:extLst>
              <a:ext uri="{FF2B5EF4-FFF2-40B4-BE49-F238E27FC236}">
                <a16:creationId xmlns:a16="http://schemas.microsoft.com/office/drawing/2014/main" id="{9EB057D1-50AF-49FE-B7C2-BCABCF97E76A}"/>
              </a:ext>
            </a:extLst>
          </p:cNvPr>
          <p:cNvSpPr txBox="1"/>
          <p:nvPr/>
        </p:nvSpPr>
        <p:spPr>
          <a:xfrm>
            <a:off x="7403510" y="1146350"/>
            <a:ext cx="462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single task  &gt; Neutral trials…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9">
            <a:extLst>
              <a:ext uri="{FF2B5EF4-FFF2-40B4-BE49-F238E27FC236}">
                <a16:creationId xmlns:a16="http://schemas.microsoft.com/office/drawing/2014/main" id="{86DF6D02-8941-409B-879A-A25FB5E116D9}"/>
              </a:ext>
            </a:extLst>
          </p:cNvPr>
          <p:cNvSpPr txBox="1"/>
          <p:nvPr/>
        </p:nvSpPr>
        <p:spPr>
          <a:xfrm>
            <a:off x="7403510" y="1796335"/>
            <a:ext cx="462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how much?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BCC8A8FC-8F3A-4650-8DF5-A35CF26B2339}"/>
              </a:ext>
            </a:extLst>
          </p:cNvPr>
          <p:cNvSpPr txBox="1"/>
          <p:nvPr/>
        </p:nvSpPr>
        <p:spPr>
          <a:xfrm>
            <a:off x="7674780" y="2765372"/>
            <a:ext cx="4082622" cy="2031321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it-IT" sz="2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Task </a:t>
            </a:r>
            <a:r>
              <a:rPr lang="it-IT" sz="2800" b="1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Asymmetry</a:t>
            </a:r>
            <a:endParaRPr lang="it-IT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algn="ctr"/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Irrelevant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/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Relevant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task </a:t>
            </a:r>
            <a:r>
              <a:rPr lang="it-IT" sz="24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Automaticity</a:t>
            </a:r>
            <a:endParaRPr lang="it-IT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 modulates </a:t>
            </a:r>
            <a:r>
              <a:rPr lang="it-IT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task interference </a:t>
            </a:r>
            <a:endParaRPr lang="en-US" sz="1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30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Google Shape;149;p3">
            <a:extLst>
              <a:ext uri="{FF2B5EF4-FFF2-40B4-BE49-F238E27FC236}">
                <a16:creationId xmlns:a16="http://schemas.microsoft.com/office/drawing/2014/main" id="{EA2D54E4-C293-43E0-9662-9F6440DB9ED1}"/>
              </a:ext>
            </a:extLst>
          </p:cNvPr>
          <p:cNvSpPr txBox="1"/>
          <p:nvPr/>
        </p:nvSpPr>
        <p:spPr>
          <a:xfrm>
            <a:off x="112845" y="174171"/>
            <a:ext cx="902788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Predicting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neutral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trials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4363621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8" name="Straight Arrow Connector 51">
            <a:extLst>
              <a:ext uri="{FF2B5EF4-FFF2-40B4-BE49-F238E27FC236}">
                <a16:creationId xmlns:a16="http://schemas.microsoft.com/office/drawing/2014/main" id="{874D5C10-5091-4A68-A5FA-B5A386430E6E}"/>
              </a:ext>
            </a:extLst>
          </p:cNvPr>
          <p:cNvCxnSpPr>
            <a:cxnSpLocks/>
          </p:cNvCxnSpPr>
          <p:nvPr/>
        </p:nvCxnSpPr>
        <p:spPr>
          <a:xfrm>
            <a:off x="3411039" y="2279520"/>
            <a:ext cx="0" cy="84944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6">
            <a:extLst>
              <a:ext uri="{FF2B5EF4-FFF2-40B4-BE49-F238E27FC236}">
                <a16:creationId xmlns:a16="http://schemas.microsoft.com/office/drawing/2014/main" id="{2A643D42-595B-4337-A6C1-EDFD4BDE27F0}"/>
              </a:ext>
            </a:extLst>
          </p:cNvPr>
          <p:cNvSpPr txBox="1"/>
          <p:nvPr/>
        </p:nvSpPr>
        <p:spPr>
          <a:xfrm>
            <a:off x="2777532" y="2345120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IE_T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Straight Arrow Connector 51">
            <a:extLst>
              <a:ext uri="{FF2B5EF4-FFF2-40B4-BE49-F238E27FC236}">
                <a16:creationId xmlns:a16="http://schemas.microsoft.com/office/drawing/2014/main" id="{6C1AF32F-1A2D-4AA4-8401-BAA762D05849}"/>
              </a:ext>
            </a:extLst>
          </p:cNvPr>
          <p:cNvCxnSpPr>
            <a:cxnSpLocks/>
          </p:cNvCxnSpPr>
          <p:nvPr/>
        </p:nvCxnSpPr>
        <p:spPr>
          <a:xfrm>
            <a:off x="6529435" y="2279520"/>
            <a:ext cx="0" cy="51763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56">
            <a:extLst>
              <a:ext uri="{FF2B5EF4-FFF2-40B4-BE49-F238E27FC236}">
                <a16:creationId xmlns:a16="http://schemas.microsoft.com/office/drawing/2014/main" id="{2805607B-1D25-49FC-A83B-77A4F54D45A3}"/>
              </a:ext>
            </a:extLst>
          </p:cNvPr>
          <p:cNvSpPr txBox="1"/>
          <p:nvPr/>
        </p:nvSpPr>
        <p:spPr>
          <a:xfrm>
            <a:off x="5895928" y="2480526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IE_T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Diamond 52">
            <a:extLst>
              <a:ext uri="{FF2B5EF4-FFF2-40B4-BE49-F238E27FC236}">
                <a16:creationId xmlns:a16="http://schemas.microsoft.com/office/drawing/2014/main" id="{8B66BE67-4F71-4FA6-98FF-A2F521309168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51">
            <a:extLst>
              <a:ext uri="{FF2B5EF4-FFF2-40B4-BE49-F238E27FC236}">
                <a16:creationId xmlns:a16="http://schemas.microsoft.com/office/drawing/2014/main" id="{66FB2E5D-C020-488E-932D-6808F801F28B}"/>
              </a:ext>
            </a:extLst>
          </p:cNvPr>
          <p:cNvCxnSpPr>
            <a:cxnSpLocks/>
          </p:cNvCxnSpPr>
          <p:nvPr/>
        </p:nvCxnSpPr>
        <p:spPr>
          <a:xfrm>
            <a:off x="9685115" y="2279520"/>
            <a:ext cx="0" cy="104153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56">
            <a:extLst>
              <a:ext uri="{FF2B5EF4-FFF2-40B4-BE49-F238E27FC236}">
                <a16:creationId xmlns:a16="http://schemas.microsoft.com/office/drawing/2014/main" id="{83DA523B-56F8-48D9-B535-71BE39E6ABC0}"/>
              </a:ext>
            </a:extLst>
          </p:cNvPr>
          <p:cNvSpPr txBox="1"/>
          <p:nvPr/>
        </p:nvSpPr>
        <p:spPr>
          <a:xfrm>
            <a:off x="9051608" y="2510384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IE_T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96">
            <a:extLst>
              <a:ext uri="{FF2B5EF4-FFF2-40B4-BE49-F238E27FC236}">
                <a16:creationId xmlns:a16="http://schemas.microsoft.com/office/drawing/2014/main" id="{42CE8A8C-EDD1-8378-93B1-A5E5D94D9CBC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8" name="Group 6">
            <a:extLst>
              <a:ext uri="{FF2B5EF4-FFF2-40B4-BE49-F238E27FC236}">
                <a16:creationId xmlns:a16="http://schemas.microsoft.com/office/drawing/2014/main" id="{52B23531-8DE0-2B1A-3430-E7A9A9772AB9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49" name="Straight Connector 102">
              <a:extLst>
                <a:ext uri="{FF2B5EF4-FFF2-40B4-BE49-F238E27FC236}">
                  <a16:creationId xmlns:a16="http://schemas.microsoft.com/office/drawing/2014/main" id="{7D840C36-B826-9652-0A39-1EC3A2EB4B2B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Diamond 97">
              <a:extLst>
                <a:ext uri="{FF2B5EF4-FFF2-40B4-BE49-F238E27FC236}">
                  <a16:creationId xmlns:a16="http://schemas.microsoft.com/office/drawing/2014/main" id="{2A916C0E-7FEA-C3D4-6FC9-3B644F9897E7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28">
            <a:extLst>
              <a:ext uri="{FF2B5EF4-FFF2-40B4-BE49-F238E27FC236}">
                <a16:creationId xmlns:a16="http://schemas.microsoft.com/office/drawing/2014/main" id="{B79B2A8E-1673-832E-F58C-C8DE6A969F51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Diamond 52">
            <a:extLst>
              <a:ext uri="{FF2B5EF4-FFF2-40B4-BE49-F238E27FC236}">
                <a16:creationId xmlns:a16="http://schemas.microsoft.com/office/drawing/2014/main" id="{B7842F7B-0861-4C45-AAC7-1A76D5CAD7E8}"/>
              </a:ext>
            </a:extLst>
          </p:cNvPr>
          <p:cNvSpPr/>
          <p:nvPr/>
        </p:nvSpPr>
        <p:spPr>
          <a:xfrm>
            <a:off x="3557570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09709BFF-0068-47B0-81BC-39C2E5EE3809}"/>
              </a:ext>
            </a:extLst>
          </p:cNvPr>
          <p:cNvSpPr/>
          <p:nvPr/>
        </p:nvSpPr>
        <p:spPr>
          <a:xfrm>
            <a:off x="9844586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2">
            <a:extLst>
              <a:ext uri="{FF2B5EF4-FFF2-40B4-BE49-F238E27FC236}">
                <a16:creationId xmlns:a16="http://schemas.microsoft.com/office/drawing/2014/main" id="{1163CC32-D717-44AC-A673-D53F3EB12332}"/>
              </a:ext>
            </a:extLst>
          </p:cNvPr>
          <p:cNvSpPr/>
          <p:nvPr/>
        </p:nvSpPr>
        <p:spPr>
          <a:xfrm>
            <a:off x="6705257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9">
            <a:extLst>
              <a:ext uri="{FF2B5EF4-FFF2-40B4-BE49-F238E27FC236}">
                <a16:creationId xmlns:a16="http://schemas.microsoft.com/office/drawing/2014/main" id="{F7809E16-CC36-4F88-956C-D3F2A2F30E3D}"/>
              </a:ext>
            </a:extLst>
          </p:cNvPr>
          <p:cNvSpPr txBox="1"/>
          <p:nvPr/>
        </p:nvSpPr>
        <p:spPr>
          <a:xfrm>
            <a:off x="1786216" y="954466"/>
            <a:ext cx="379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POS/COL= 1.5</a:t>
            </a:r>
          </a:p>
        </p:txBody>
      </p:sp>
      <p:sp>
        <p:nvSpPr>
          <p:cNvPr id="68" name="TextBox 9">
            <a:extLst>
              <a:ext uri="{FF2B5EF4-FFF2-40B4-BE49-F238E27FC236}">
                <a16:creationId xmlns:a16="http://schemas.microsoft.com/office/drawing/2014/main" id="{5EAED8E7-39BA-4A6C-B581-0ED29BD2B865}"/>
              </a:ext>
            </a:extLst>
          </p:cNvPr>
          <p:cNvSpPr txBox="1"/>
          <p:nvPr/>
        </p:nvSpPr>
        <p:spPr>
          <a:xfrm>
            <a:off x="4925152" y="924951"/>
            <a:ext cx="3794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WRD/COL= .9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(neural/cognitive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 sharing)</a:t>
            </a:r>
          </a:p>
        </p:txBody>
      </p:sp>
      <p:sp>
        <p:nvSpPr>
          <p:cNvPr id="69" name="TextBox 9">
            <a:extLst>
              <a:ext uri="{FF2B5EF4-FFF2-40B4-BE49-F238E27FC236}">
                <a16:creationId xmlns:a16="http://schemas.microsoft.com/office/drawing/2014/main" id="{85B90958-15D0-4D65-AD72-DD041E452025}"/>
              </a:ext>
            </a:extLst>
          </p:cNvPr>
          <p:cNvSpPr txBox="1"/>
          <p:nvPr/>
        </p:nvSpPr>
        <p:spPr>
          <a:xfrm>
            <a:off x="8022482" y="889663"/>
            <a:ext cx="3794708" cy="914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 Asymmetry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 Asymmetry  </a:t>
            </a:r>
          </a:p>
        </p:txBody>
      </p:sp>
      <p:pic>
        <p:nvPicPr>
          <p:cNvPr id="90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F48740EF-1AFE-486F-A2B3-EE213F77D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3A5530CB-040E-4974-A0C3-A3DAB4017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92" name="Gruppo 26">
            <a:extLst>
              <a:ext uri="{FF2B5EF4-FFF2-40B4-BE49-F238E27FC236}">
                <a16:creationId xmlns:a16="http://schemas.microsoft.com/office/drawing/2014/main" id="{38B31FF6-7121-40CF-A0BC-E9EC0E6382F7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93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8475E897-1A35-4AC6-8DDF-EFDDF88E7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94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E324172B-05F6-4351-86B0-A1E24EE93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95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6FFF9B7B-82D4-4198-98C2-75AB072829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96" name="Gruppo 27">
            <a:extLst>
              <a:ext uri="{FF2B5EF4-FFF2-40B4-BE49-F238E27FC236}">
                <a16:creationId xmlns:a16="http://schemas.microsoft.com/office/drawing/2014/main" id="{63AE98F7-0714-4D42-A8C7-C98D41DFBDC1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97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6807BDC8-D6CD-456D-8DDD-5F719FEAD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98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7FD2423-B50F-4CFB-9C45-22AD30F00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99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05D51B4E-AB8C-492C-8D21-004713CD9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00" name="Gruppo 28">
            <a:extLst>
              <a:ext uri="{FF2B5EF4-FFF2-40B4-BE49-F238E27FC236}">
                <a16:creationId xmlns:a16="http://schemas.microsoft.com/office/drawing/2014/main" id="{5469DBAE-DFE2-4E5E-9782-3750C54C0E10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01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B0E4E53C-4379-464F-AE8F-C9BE2C0F53A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02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1502873C-8879-4E4F-B56B-F57A4C921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03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FE2119E6-4920-48BB-889C-5526D70AA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04" name="TextBox 88">
            <a:extLst>
              <a:ext uri="{FF2B5EF4-FFF2-40B4-BE49-F238E27FC236}">
                <a16:creationId xmlns:a16="http://schemas.microsoft.com/office/drawing/2014/main" id="{95825839-3024-4728-89B1-E3A5ED07DF91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TextBox 89">
            <a:extLst>
              <a:ext uri="{FF2B5EF4-FFF2-40B4-BE49-F238E27FC236}">
                <a16:creationId xmlns:a16="http://schemas.microsoft.com/office/drawing/2014/main" id="{10F5A7B3-B04F-4BF5-A08F-775348ADF141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87">
            <a:extLst>
              <a:ext uri="{FF2B5EF4-FFF2-40B4-BE49-F238E27FC236}">
                <a16:creationId xmlns:a16="http://schemas.microsoft.com/office/drawing/2014/main" id="{421FDD01-7898-4307-B7C2-61318EC259D4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87">
            <a:extLst>
              <a:ext uri="{FF2B5EF4-FFF2-40B4-BE49-F238E27FC236}">
                <a16:creationId xmlns:a16="http://schemas.microsoft.com/office/drawing/2014/main" id="{6A9AFE21-EC67-4651-AE95-C969913D73DE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87">
            <a:extLst>
              <a:ext uri="{FF2B5EF4-FFF2-40B4-BE49-F238E27FC236}">
                <a16:creationId xmlns:a16="http://schemas.microsoft.com/office/drawing/2014/main" id="{CEFF52F6-8DFF-473E-971C-57C87005BC18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TextBox 90">
            <a:extLst>
              <a:ext uri="{FF2B5EF4-FFF2-40B4-BE49-F238E27FC236}">
                <a16:creationId xmlns:a16="http://schemas.microsoft.com/office/drawing/2014/main" id="{CD27C085-C86F-4D9B-8D38-EA9DD789DD00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TextBox 88">
            <a:extLst>
              <a:ext uri="{FF2B5EF4-FFF2-40B4-BE49-F238E27FC236}">
                <a16:creationId xmlns:a16="http://schemas.microsoft.com/office/drawing/2014/main" id="{B1F05E66-6394-42D8-BB83-A214D5954274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TextBox 87">
            <a:extLst>
              <a:ext uri="{FF2B5EF4-FFF2-40B4-BE49-F238E27FC236}">
                <a16:creationId xmlns:a16="http://schemas.microsoft.com/office/drawing/2014/main" id="{BEB570F9-2ECB-432C-A7C9-D165B94AF3EC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3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4.07407E-6 L -3.33333E-6 0.1231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5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4.07407E-6 L 3.54167E-6 0.0756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-0.00013 0.1516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397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397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4" grpId="0"/>
      <p:bldP spid="71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5540109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8" name="Straight Arrow Connector 51">
            <a:extLst>
              <a:ext uri="{FF2B5EF4-FFF2-40B4-BE49-F238E27FC236}">
                <a16:creationId xmlns:a16="http://schemas.microsoft.com/office/drawing/2014/main" id="{874D5C10-5091-4A68-A5FA-B5A386430E6E}"/>
              </a:ext>
            </a:extLst>
          </p:cNvPr>
          <p:cNvCxnSpPr/>
          <p:nvPr/>
        </p:nvCxnSpPr>
        <p:spPr>
          <a:xfrm>
            <a:off x="3411039" y="2279520"/>
            <a:ext cx="0" cy="530765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6">
            <a:extLst>
              <a:ext uri="{FF2B5EF4-FFF2-40B4-BE49-F238E27FC236}">
                <a16:creationId xmlns:a16="http://schemas.microsoft.com/office/drawing/2014/main" id="{2A643D42-595B-4337-A6C1-EDFD4BDE27F0}"/>
              </a:ext>
            </a:extLst>
          </p:cNvPr>
          <p:cNvSpPr txBox="1"/>
          <p:nvPr/>
        </p:nvSpPr>
        <p:spPr>
          <a:xfrm>
            <a:off x="2777532" y="2345120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IE_T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Straight Arrow Connector 51">
            <a:extLst>
              <a:ext uri="{FF2B5EF4-FFF2-40B4-BE49-F238E27FC236}">
                <a16:creationId xmlns:a16="http://schemas.microsoft.com/office/drawing/2014/main" id="{6C1AF32F-1A2D-4AA4-8401-BAA762D05849}"/>
              </a:ext>
            </a:extLst>
          </p:cNvPr>
          <p:cNvCxnSpPr>
            <a:cxnSpLocks/>
          </p:cNvCxnSpPr>
          <p:nvPr/>
        </p:nvCxnSpPr>
        <p:spPr>
          <a:xfrm>
            <a:off x="6529435" y="2279520"/>
            <a:ext cx="0" cy="90801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56">
            <a:extLst>
              <a:ext uri="{FF2B5EF4-FFF2-40B4-BE49-F238E27FC236}">
                <a16:creationId xmlns:a16="http://schemas.microsoft.com/office/drawing/2014/main" id="{2805607B-1D25-49FC-A83B-77A4F54D45A3}"/>
              </a:ext>
            </a:extLst>
          </p:cNvPr>
          <p:cNvSpPr txBox="1"/>
          <p:nvPr/>
        </p:nvSpPr>
        <p:spPr>
          <a:xfrm>
            <a:off x="5895928" y="2480526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IE_T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Diamond 52">
            <a:extLst>
              <a:ext uri="{FF2B5EF4-FFF2-40B4-BE49-F238E27FC236}">
                <a16:creationId xmlns:a16="http://schemas.microsoft.com/office/drawing/2014/main" id="{8B66BE67-4F71-4FA6-98FF-A2F521309168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51">
            <a:extLst>
              <a:ext uri="{FF2B5EF4-FFF2-40B4-BE49-F238E27FC236}">
                <a16:creationId xmlns:a16="http://schemas.microsoft.com/office/drawing/2014/main" id="{66FB2E5D-C020-488E-932D-6808F801F28B}"/>
              </a:ext>
            </a:extLst>
          </p:cNvPr>
          <p:cNvCxnSpPr>
            <a:cxnSpLocks/>
          </p:cNvCxnSpPr>
          <p:nvPr/>
        </p:nvCxnSpPr>
        <p:spPr>
          <a:xfrm>
            <a:off x="9685115" y="2279520"/>
            <a:ext cx="0" cy="104153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56">
            <a:extLst>
              <a:ext uri="{FF2B5EF4-FFF2-40B4-BE49-F238E27FC236}">
                <a16:creationId xmlns:a16="http://schemas.microsoft.com/office/drawing/2014/main" id="{83DA523B-56F8-48D9-B535-71BE39E6ABC0}"/>
              </a:ext>
            </a:extLst>
          </p:cNvPr>
          <p:cNvSpPr txBox="1"/>
          <p:nvPr/>
        </p:nvSpPr>
        <p:spPr>
          <a:xfrm>
            <a:off x="9051608" y="2510384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IE_T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96">
            <a:extLst>
              <a:ext uri="{FF2B5EF4-FFF2-40B4-BE49-F238E27FC236}">
                <a16:creationId xmlns:a16="http://schemas.microsoft.com/office/drawing/2014/main" id="{42CE8A8C-EDD1-8378-93B1-A5E5D94D9CBC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8" name="Group 6">
            <a:extLst>
              <a:ext uri="{FF2B5EF4-FFF2-40B4-BE49-F238E27FC236}">
                <a16:creationId xmlns:a16="http://schemas.microsoft.com/office/drawing/2014/main" id="{52B23531-8DE0-2B1A-3430-E7A9A9772AB9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49" name="Straight Connector 102">
              <a:extLst>
                <a:ext uri="{FF2B5EF4-FFF2-40B4-BE49-F238E27FC236}">
                  <a16:creationId xmlns:a16="http://schemas.microsoft.com/office/drawing/2014/main" id="{7D840C36-B826-9652-0A39-1EC3A2EB4B2B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Diamond 97">
              <a:extLst>
                <a:ext uri="{FF2B5EF4-FFF2-40B4-BE49-F238E27FC236}">
                  <a16:creationId xmlns:a16="http://schemas.microsoft.com/office/drawing/2014/main" id="{2A916C0E-7FEA-C3D4-6FC9-3B644F9897E7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28">
            <a:extLst>
              <a:ext uri="{FF2B5EF4-FFF2-40B4-BE49-F238E27FC236}">
                <a16:creationId xmlns:a16="http://schemas.microsoft.com/office/drawing/2014/main" id="{B79B2A8E-1673-832E-F58C-C8DE6A969F51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Diamond 52">
            <a:extLst>
              <a:ext uri="{FF2B5EF4-FFF2-40B4-BE49-F238E27FC236}">
                <a16:creationId xmlns:a16="http://schemas.microsoft.com/office/drawing/2014/main" id="{B7842F7B-0861-4C45-AAC7-1A76D5CAD7E8}"/>
              </a:ext>
            </a:extLst>
          </p:cNvPr>
          <p:cNvSpPr/>
          <p:nvPr/>
        </p:nvSpPr>
        <p:spPr>
          <a:xfrm>
            <a:off x="3557570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iamond 52">
            <a:extLst>
              <a:ext uri="{FF2B5EF4-FFF2-40B4-BE49-F238E27FC236}">
                <a16:creationId xmlns:a16="http://schemas.microsoft.com/office/drawing/2014/main" id="{09709BFF-0068-47B0-81BC-39C2E5EE3809}"/>
              </a:ext>
            </a:extLst>
          </p:cNvPr>
          <p:cNvSpPr/>
          <p:nvPr/>
        </p:nvSpPr>
        <p:spPr>
          <a:xfrm>
            <a:off x="9844586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2">
            <a:extLst>
              <a:ext uri="{FF2B5EF4-FFF2-40B4-BE49-F238E27FC236}">
                <a16:creationId xmlns:a16="http://schemas.microsoft.com/office/drawing/2014/main" id="{1163CC32-D717-44AC-A673-D53F3EB12332}"/>
              </a:ext>
            </a:extLst>
          </p:cNvPr>
          <p:cNvSpPr/>
          <p:nvPr/>
        </p:nvSpPr>
        <p:spPr>
          <a:xfrm>
            <a:off x="6705257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Google Shape;149;p3">
            <a:extLst>
              <a:ext uri="{FF2B5EF4-FFF2-40B4-BE49-F238E27FC236}">
                <a16:creationId xmlns:a16="http://schemas.microsoft.com/office/drawing/2014/main" id="{9955601C-C982-4A35-9598-AB0A90167C38}"/>
              </a:ext>
            </a:extLst>
          </p:cNvPr>
          <p:cNvSpPr txBox="1"/>
          <p:nvPr/>
        </p:nvSpPr>
        <p:spPr>
          <a:xfrm>
            <a:off x="112845" y="174171"/>
            <a:ext cx="902788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Better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predicting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neutral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trials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TextBox 9">
            <a:extLst>
              <a:ext uri="{FF2B5EF4-FFF2-40B4-BE49-F238E27FC236}">
                <a16:creationId xmlns:a16="http://schemas.microsoft.com/office/drawing/2014/main" id="{86B91340-A287-4115-805C-91DE1AA5B106}"/>
              </a:ext>
            </a:extLst>
          </p:cNvPr>
          <p:cNvSpPr txBox="1"/>
          <p:nvPr/>
        </p:nvSpPr>
        <p:spPr>
          <a:xfrm>
            <a:off x="1786216" y="954466"/>
            <a:ext cx="379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POS/COL= 1.5*10%</a:t>
            </a:r>
          </a:p>
        </p:txBody>
      </p:sp>
      <p:sp>
        <p:nvSpPr>
          <p:cNvPr id="69" name="TextBox 9">
            <a:extLst>
              <a:ext uri="{FF2B5EF4-FFF2-40B4-BE49-F238E27FC236}">
                <a16:creationId xmlns:a16="http://schemas.microsoft.com/office/drawing/2014/main" id="{695FECB3-72D2-4936-A3E3-E427AA6F6C4B}"/>
              </a:ext>
            </a:extLst>
          </p:cNvPr>
          <p:cNvSpPr txBox="1"/>
          <p:nvPr/>
        </p:nvSpPr>
        <p:spPr>
          <a:xfrm>
            <a:off x="4925152" y="924951"/>
            <a:ext cx="3794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WRD/COL=.9*23%</a:t>
            </a:r>
          </a:p>
          <a:p>
            <a:pPr algn="ctr"/>
            <a:r>
              <a:rPr lang="en-US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(neural/cognitive </a:t>
            </a:r>
          </a:p>
          <a:p>
            <a:pPr algn="ctr"/>
            <a:r>
              <a:rPr lang="en-US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 sharing)</a:t>
            </a:r>
          </a:p>
        </p:txBody>
      </p:sp>
      <p:sp>
        <p:nvSpPr>
          <p:cNvPr id="90" name="TextBox 9">
            <a:extLst>
              <a:ext uri="{FF2B5EF4-FFF2-40B4-BE49-F238E27FC236}">
                <a16:creationId xmlns:a16="http://schemas.microsoft.com/office/drawing/2014/main" id="{B2093D21-A90D-465A-9244-6F0676AADA21}"/>
              </a:ext>
            </a:extLst>
          </p:cNvPr>
          <p:cNvSpPr txBox="1"/>
          <p:nvPr/>
        </p:nvSpPr>
        <p:spPr>
          <a:xfrm>
            <a:off x="8022482" y="889663"/>
            <a:ext cx="3794708" cy="914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 Asymmetry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 Asymmetry  </a:t>
            </a:r>
          </a:p>
        </p:txBody>
      </p:sp>
      <p:pic>
        <p:nvPicPr>
          <p:cNvPr id="91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33CD47DD-60A9-4F52-8C48-DA4A539E7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FBA722F8-209F-42A2-A9B5-FC662BE0CE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93" name="Gruppo 26">
            <a:extLst>
              <a:ext uri="{FF2B5EF4-FFF2-40B4-BE49-F238E27FC236}">
                <a16:creationId xmlns:a16="http://schemas.microsoft.com/office/drawing/2014/main" id="{BD1F6FD4-10AE-4848-9377-AE2F9606E75D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94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F7991CEC-5BA4-4416-84B7-CF06A5CCE9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95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4C7A7A0A-745B-4C7A-98AF-F0713DD32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96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C0AE3CAB-2FC0-45F8-A5AF-5696386026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97" name="Gruppo 27">
            <a:extLst>
              <a:ext uri="{FF2B5EF4-FFF2-40B4-BE49-F238E27FC236}">
                <a16:creationId xmlns:a16="http://schemas.microsoft.com/office/drawing/2014/main" id="{AE30CBFA-6AD0-49DB-ABEC-D79081C5BA61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98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4CA62078-1AA3-4778-901A-72CD4F893E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99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3B0A34FE-2DA5-4EC6-AC0B-F71713944C1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00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C32B0E33-9F1F-4BFF-8085-56434B0D0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01" name="Gruppo 28">
            <a:extLst>
              <a:ext uri="{FF2B5EF4-FFF2-40B4-BE49-F238E27FC236}">
                <a16:creationId xmlns:a16="http://schemas.microsoft.com/office/drawing/2014/main" id="{B5EBF482-890C-4617-9C4F-288A253F7B2C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02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FE967E82-4401-4F04-B59C-9338369EA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03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0EC41FBE-5C37-47BD-82A9-AD56C981F1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04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ECB74F77-D32B-4AA4-83BA-F7352388D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05" name="TextBox 88">
            <a:extLst>
              <a:ext uri="{FF2B5EF4-FFF2-40B4-BE49-F238E27FC236}">
                <a16:creationId xmlns:a16="http://schemas.microsoft.com/office/drawing/2014/main" id="{E7D71768-7E34-4BEA-AFE1-D9B7066A71C9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89">
            <a:extLst>
              <a:ext uri="{FF2B5EF4-FFF2-40B4-BE49-F238E27FC236}">
                <a16:creationId xmlns:a16="http://schemas.microsoft.com/office/drawing/2014/main" id="{06667973-E459-4FEF-A64B-676D8071EC9B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87">
            <a:extLst>
              <a:ext uri="{FF2B5EF4-FFF2-40B4-BE49-F238E27FC236}">
                <a16:creationId xmlns:a16="http://schemas.microsoft.com/office/drawing/2014/main" id="{257A49FD-8AF1-489C-9602-23651E341D71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87">
            <a:extLst>
              <a:ext uri="{FF2B5EF4-FFF2-40B4-BE49-F238E27FC236}">
                <a16:creationId xmlns:a16="http://schemas.microsoft.com/office/drawing/2014/main" id="{E86E6B95-AE7D-4B86-972D-040B5F127124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TextBox 87">
            <a:extLst>
              <a:ext uri="{FF2B5EF4-FFF2-40B4-BE49-F238E27FC236}">
                <a16:creationId xmlns:a16="http://schemas.microsoft.com/office/drawing/2014/main" id="{4F2742D3-8034-431C-AE78-2E717928955C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TextBox 90">
            <a:extLst>
              <a:ext uri="{FF2B5EF4-FFF2-40B4-BE49-F238E27FC236}">
                <a16:creationId xmlns:a16="http://schemas.microsoft.com/office/drawing/2014/main" id="{39FFDCB9-CDC8-41E1-B15A-07E8585820F2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TextBox 88">
            <a:extLst>
              <a:ext uri="{FF2B5EF4-FFF2-40B4-BE49-F238E27FC236}">
                <a16:creationId xmlns:a16="http://schemas.microsoft.com/office/drawing/2014/main" id="{2C1AB640-3D93-4ED6-AAA0-4367887805F3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TextBox 87">
            <a:extLst>
              <a:ext uri="{FF2B5EF4-FFF2-40B4-BE49-F238E27FC236}">
                <a16:creationId xmlns:a16="http://schemas.microsoft.com/office/drawing/2014/main" id="{36DFD408-33CF-4A54-9444-41FDC241C056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2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91667E-6 4.07407E-6 L 2.91667E-6 0.07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58333E-6 4.07407E-6 L -0.00013 0.132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664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66667E-6 4.07407E-6 L -0.00013 0.151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756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4" grpId="0"/>
      <p:bldP spid="71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Arrow Connector 19">
            <a:extLst>
              <a:ext uri="{FF2B5EF4-FFF2-40B4-BE49-F238E27FC236}">
                <a16:creationId xmlns:a16="http://schemas.microsoft.com/office/drawing/2014/main" id="{480452E2-9B2D-4270-B804-759B875CB182}"/>
              </a:ext>
            </a:extLst>
          </p:cNvPr>
          <p:cNvCxnSpPr>
            <a:cxnSpLocks/>
          </p:cNvCxnSpPr>
          <p:nvPr/>
        </p:nvCxnSpPr>
        <p:spPr>
          <a:xfrm>
            <a:off x="5819442" y="2750820"/>
            <a:ext cx="0" cy="425768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Google Shape;149;p3">
            <a:extLst>
              <a:ext uri="{FF2B5EF4-FFF2-40B4-BE49-F238E27FC236}">
                <a16:creationId xmlns:a16="http://schemas.microsoft.com/office/drawing/2014/main" id="{EA2D54E4-C293-43E0-9662-9F6440DB9ED1}"/>
              </a:ext>
            </a:extLst>
          </p:cNvPr>
          <p:cNvSpPr txBox="1"/>
          <p:nvPr/>
        </p:nvSpPr>
        <p:spPr>
          <a:xfrm>
            <a:off x="112845" y="174171"/>
            <a:ext cx="902788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Better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predicting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facilitation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5118722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Diamond 52">
            <a:extLst>
              <a:ext uri="{FF2B5EF4-FFF2-40B4-BE49-F238E27FC236}">
                <a16:creationId xmlns:a16="http://schemas.microsoft.com/office/drawing/2014/main" id="{05A22CF2-B147-4F73-AB9E-3F8296B4CB64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99">
            <a:extLst>
              <a:ext uri="{FF2B5EF4-FFF2-40B4-BE49-F238E27FC236}">
                <a16:creationId xmlns:a16="http://schemas.microsoft.com/office/drawing/2014/main" id="{E3F8DD62-772A-417B-B021-43BC8DEE3A3D}"/>
              </a:ext>
            </a:extLst>
          </p:cNvPr>
          <p:cNvCxnSpPr>
            <a:cxnSpLocks/>
          </p:cNvCxnSpPr>
          <p:nvPr/>
        </p:nvCxnSpPr>
        <p:spPr>
          <a:xfrm>
            <a:off x="2915006" y="2170754"/>
            <a:ext cx="715564" cy="553576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99">
            <a:extLst>
              <a:ext uri="{FF2B5EF4-FFF2-40B4-BE49-F238E27FC236}">
                <a16:creationId xmlns:a16="http://schemas.microsoft.com/office/drawing/2014/main" id="{61DF9C7A-DC06-4B90-AA41-DADC81D986AD}"/>
              </a:ext>
            </a:extLst>
          </p:cNvPr>
          <p:cNvCxnSpPr>
            <a:cxnSpLocks/>
          </p:cNvCxnSpPr>
          <p:nvPr/>
        </p:nvCxnSpPr>
        <p:spPr>
          <a:xfrm>
            <a:off x="6064279" y="2797150"/>
            <a:ext cx="765885" cy="400960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99">
            <a:extLst>
              <a:ext uri="{FF2B5EF4-FFF2-40B4-BE49-F238E27FC236}">
                <a16:creationId xmlns:a16="http://schemas.microsoft.com/office/drawing/2014/main" id="{CEF2E03F-0F47-482A-AD6B-5507C2187A57}"/>
              </a:ext>
            </a:extLst>
          </p:cNvPr>
          <p:cNvCxnSpPr>
            <a:cxnSpLocks/>
          </p:cNvCxnSpPr>
          <p:nvPr/>
        </p:nvCxnSpPr>
        <p:spPr>
          <a:xfrm>
            <a:off x="9207158" y="2117286"/>
            <a:ext cx="763235" cy="1205297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iamond 52">
            <a:extLst>
              <a:ext uri="{FF2B5EF4-FFF2-40B4-BE49-F238E27FC236}">
                <a16:creationId xmlns:a16="http://schemas.microsoft.com/office/drawing/2014/main" id="{17B48DF0-D885-40CC-839B-F31F697DB703}"/>
              </a:ext>
            </a:extLst>
          </p:cNvPr>
          <p:cNvSpPr/>
          <p:nvPr/>
        </p:nvSpPr>
        <p:spPr>
          <a:xfrm>
            <a:off x="6704164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Arrow Connector 19">
            <a:extLst>
              <a:ext uri="{FF2B5EF4-FFF2-40B4-BE49-F238E27FC236}">
                <a16:creationId xmlns:a16="http://schemas.microsoft.com/office/drawing/2014/main" id="{A95AC533-69EC-4074-BEB6-B2460489D41E}"/>
              </a:ext>
            </a:extLst>
          </p:cNvPr>
          <p:cNvCxnSpPr>
            <a:cxnSpLocks/>
          </p:cNvCxnSpPr>
          <p:nvPr/>
        </p:nvCxnSpPr>
        <p:spPr>
          <a:xfrm>
            <a:off x="2698756" y="2282224"/>
            <a:ext cx="0" cy="534001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20">
            <a:extLst>
              <a:ext uri="{FF2B5EF4-FFF2-40B4-BE49-F238E27FC236}">
                <a16:creationId xmlns:a16="http://schemas.microsoft.com/office/drawing/2014/main" id="{EE27601E-5355-4870-91EC-3A6CB22494B6}"/>
              </a:ext>
            </a:extLst>
          </p:cNvPr>
          <p:cNvSpPr txBox="1"/>
          <p:nvPr/>
        </p:nvSpPr>
        <p:spPr>
          <a:xfrm>
            <a:off x="1987271" y="2282224"/>
            <a:ext cx="699230" cy="333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FE_R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4" name="Straight Arrow Connector 19">
            <a:extLst>
              <a:ext uri="{FF2B5EF4-FFF2-40B4-BE49-F238E27FC236}">
                <a16:creationId xmlns:a16="http://schemas.microsoft.com/office/drawing/2014/main" id="{480452E2-9B2D-4270-B804-759B875CB182}"/>
              </a:ext>
            </a:extLst>
          </p:cNvPr>
          <p:cNvCxnSpPr>
            <a:cxnSpLocks/>
          </p:cNvCxnSpPr>
          <p:nvPr/>
        </p:nvCxnSpPr>
        <p:spPr>
          <a:xfrm>
            <a:off x="5819442" y="2750820"/>
            <a:ext cx="0" cy="425768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20">
            <a:extLst>
              <a:ext uri="{FF2B5EF4-FFF2-40B4-BE49-F238E27FC236}">
                <a16:creationId xmlns:a16="http://schemas.microsoft.com/office/drawing/2014/main" id="{BD546D43-5718-430B-B542-A5BEE56D1AEB}"/>
              </a:ext>
            </a:extLst>
          </p:cNvPr>
          <p:cNvSpPr txBox="1"/>
          <p:nvPr/>
        </p:nvSpPr>
        <p:spPr>
          <a:xfrm>
            <a:off x="5117625" y="2861893"/>
            <a:ext cx="676788" cy="333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FE_S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Box 20">
            <a:extLst>
              <a:ext uri="{FF2B5EF4-FFF2-40B4-BE49-F238E27FC236}">
                <a16:creationId xmlns:a16="http://schemas.microsoft.com/office/drawing/2014/main" id="{BBD6FA60-888C-449E-B105-5198308B9CF3}"/>
              </a:ext>
            </a:extLst>
          </p:cNvPr>
          <p:cNvSpPr txBox="1"/>
          <p:nvPr/>
        </p:nvSpPr>
        <p:spPr>
          <a:xfrm>
            <a:off x="8181915" y="2343028"/>
            <a:ext cx="699230" cy="794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FE_R</a:t>
            </a:r>
            <a:b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b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FE_S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Diamond 52">
            <a:extLst>
              <a:ext uri="{FF2B5EF4-FFF2-40B4-BE49-F238E27FC236}">
                <a16:creationId xmlns:a16="http://schemas.microsoft.com/office/drawing/2014/main" id="{25ACA7D2-80B7-48A9-8C13-AB1C9DA22706}"/>
              </a:ext>
            </a:extLst>
          </p:cNvPr>
          <p:cNvSpPr/>
          <p:nvPr/>
        </p:nvSpPr>
        <p:spPr>
          <a:xfrm>
            <a:off x="355757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2">
            <a:extLst>
              <a:ext uri="{FF2B5EF4-FFF2-40B4-BE49-F238E27FC236}">
                <a16:creationId xmlns:a16="http://schemas.microsoft.com/office/drawing/2014/main" id="{C7F2DE82-F336-4289-BFED-F80BBBD102CD}"/>
              </a:ext>
            </a:extLst>
          </p:cNvPr>
          <p:cNvSpPr/>
          <p:nvPr/>
        </p:nvSpPr>
        <p:spPr>
          <a:xfrm>
            <a:off x="9844586" y="3196583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96">
            <a:extLst>
              <a:ext uri="{FF2B5EF4-FFF2-40B4-BE49-F238E27FC236}">
                <a16:creationId xmlns:a16="http://schemas.microsoft.com/office/drawing/2014/main" id="{25EA1182-1C2A-6669-E99A-D0B39E406ED6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7" name="Group 6">
            <a:extLst>
              <a:ext uri="{FF2B5EF4-FFF2-40B4-BE49-F238E27FC236}">
                <a16:creationId xmlns:a16="http://schemas.microsoft.com/office/drawing/2014/main" id="{BF749F0F-3AD1-A34B-E428-32119008C651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78" name="Straight Connector 102">
              <a:extLst>
                <a:ext uri="{FF2B5EF4-FFF2-40B4-BE49-F238E27FC236}">
                  <a16:creationId xmlns:a16="http://schemas.microsoft.com/office/drawing/2014/main" id="{BF0B8919-F126-4F9F-62AC-EA33D5303B19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Diamond 97">
              <a:extLst>
                <a:ext uri="{FF2B5EF4-FFF2-40B4-BE49-F238E27FC236}">
                  <a16:creationId xmlns:a16="http://schemas.microsoft.com/office/drawing/2014/main" id="{DBDC2E5F-0B1A-8F28-E9C5-78015D04A11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TextBox 28">
            <a:extLst>
              <a:ext uri="{FF2B5EF4-FFF2-40B4-BE49-F238E27FC236}">
                <a16:creationId xmlns:a16="http://schemas.microsoft.com/office/drawing/2014/main" id="{751975AA-A372-F813-757F-CC9666F64CC9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Diamond 52">
            <a:extLst>
              <a:ext uri="{FF2B5EF4-FFF2-40B4-BE49-F238E27FC236}">
                <a16:creationId xmlns:a16="http://schemas.microsoft.com/office/drawing/2014/main" id="{6B34B1F0-0B42-40CE-9792-5A30B85F0B3F}"/>
              </a:ext>
            </a:extLst>
          </p:cNvPr>
          <p:cNvSpPr/>
          <p:nvPr/>
        </p:nvSpPr>
        <p:spPr>
          <a:xfrm>
            <a:off x="2779621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52">
            <a:extLst>
              <a:ext uri="{FF2B5EF4-FFF2-40B4-BE49-F238E27FC236}">
                <a16:creationId xmlns:a16="http://schemas.microsoft.com/office/drawing/2014/main" id="{F994E48B-A785-411A-9D80-C2ECD67F76D7}"/>
              </a:ext>
            </a:extLst>
          </p:cNvPr>
          <p:cNvSpPr/>
          <p:nvPr/>
        </p:nvSpPr>
        <p:spPr>
          <a:xfrm>
            <a:off x="5929473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52">
            <a:extLst>
              <a:ext uri="{FF2B5EF4-FFF2-40B4-BE49-F238E27FC236}">
                <a16:creationId xmlns:a16="http://schemas.microsoft.com/office/drawing/2014/main" id="{1745DDC0-CA14-405D-9860-8D7F393D0320}"/>
              </a:ext>
            </a:extLst>
          </p:cNvPr>
          <p:cNvSpPr/>
          <p:nvPr/>
        </p:nvSpPr>
        <p:spPr>
          <a:xfrm>
            <a:off x="9081174" y="3196583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0" name="Straight Arrow Connector 19">
            <a:extLst>
              <a:ext uri="{FF2B5EF4-FFF2-40B4-BE49-F238E27FC236}">
                <a16:creationId xmlns:a16="http://schemas.microsoft.com/office/drawing/2014/main" id="{A95AC533-69EC-4074-BEB6-B2460489D41E}"/>
              </a:ext>
            </a:extLst>
          </p:cNvPr>
          <p:cNvCxnSpPr>
            <a:cxnSpLocks/>
          </p:cNvCxnSpPr>
          <p:nvPr/>
        </p:nvCxnSpPr>
        <p:spPr>
          <a:xfrm>
            <a:off x="2698756" y="2282224"/>
            <a:ext cx="0" cy="534001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9">
            <a:extLst>
              <a:ext uri="{FF2B5EF4-FFF2-40B4-BE49-F238E27FC236}">
                <a16:creationId xmlns:a16="http://schemas.microsoft.com/office/drawing/2014/main" id="{35D30FC0-9955-4308-BB3C-268C490AD75B}"/>
              </a:ext>
            </a:extLst>
          </p:cNvPr>
          <p:cNvSpPr txBox="1"/>
          <p:nvPr/>
        </p:nvSpPr>
        <p:spPr>
          <a:xfrm>
            <a:off x="6181473" y="292133"/>
            <a:ext cx="5327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1)Number of loci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2)Automaticity of the irrelevant task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6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7A3D38BA-01E2-483A-AF4C-C5B1EB688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7D43995B-8746-400C-A1E2-23846938F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98" name="Gruppo 26">
            <a:extLst>
              <a:ext uri="{FF2B5EF4-FFF2-40B4-BE49-F238E27FC236}">
                <a16:creationId xmlns:a16="http://schemas.microsoft.com/office/drawing/2014/main" id="{1EB8432E-2D7C-4824-AF6B-A4C5703563E0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99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102D7F69-8A59-4A61-9F34-0508680B8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02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F608B984-30C9-4EFD-9D6A-8BEA69AB95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03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AD359F34-B9A9-454F-932A-279DDCD46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04" name="Gruppo 27">
            <a:extLst>
              <a:ext uri="{FF2B5EF4-FFF2-40B4-BE49-F238E27FC236}">
                <a16:creationId xmlns:a16="http://schemas.microsoft.com/office/drawing/2014/main" id="{33E783F7-97D2-4146-9C49-E3EA52D7566B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05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B86DE628-F556-4A16-8996-F1EEE3A66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06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AF36C75F-22A4-4C32-AB50-6EFAE14EE1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07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50A52032-B078-4E6C-A9FA-E901E302E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08" name="Gruppo 28">
            <a:extLst>
              <a:ext uri="{FF2B5EF4-FFF2-40B4-BE49-F238E27FC236}">
                <a16:creationId xmlns:a16="http://schemas.microsoft.com/office/drawing/2014/main" id="{E03056E3-A57B-464B-8D27-2D01072D1887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09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674E7C6C-53C7-478A-A676-C1716689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10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D647F138-DF9C-4DD0-B09A-721C0FA2E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11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ECB2EC8A-6851-4DA0-BD4B-788E372209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12" name="TextBox 88">
            <a:extLst>
              <a:ext uri="{FF2B5EF4-FFF2-40B4-BE49-F238E27FC236}">
                <a16:creationId xmlns:a16="http://schemas.microsoft.com/office/drawing/2014/main" id="{2EF63384-27D7-4CC5-8E70-5487760527EB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89">
            <a:extLst>
              <a:ext uri="{FF2B5EF4-FFF2-40B4-BE49-F238E27FC236}">
                <a16:creationId xmlns:a16="http://schemas.microsoft.com/office/drawing/2014/main" id="{06081AB6-3F93-409B-A79D-A537EC35CA8E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TextBox 87">
            <a:extLst>
              <a:ext uri="{FF2B5EF4-FFF2-40B4-BE49-F238E27FC236}">
                <a16:creationId xmlns:a16="http://schemas.microsoft.com/office/drawing/2014/main" id="{0D9FA061-26E4-42A2-9F8F-970F6F1303A6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TextBox 87">
            <a:extLst>
              <a:ext uri="{FF2B5EF4-FFF2-40B4-BE49-F238E27FC236}">
                <a16:creationId xmlns:a16="http://schemas.microsoft.com/office/drawing/2014/main" id="{DF0F34B6-0650-446C-8BD8-881B939F2127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TextBox 87">
            <a:extLst>
              <a:ext uri="{FF2B5EF4-FFF2-40B4-BE49-F238E27FC236}">
                <a16:creationId xmlns:a16="http://schemas.microsoft.com/office/drawing/2014/main" id="{0193B8F9-CC03-4E8F-A61B-EB1E14628F79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TextBox 90">
            <a:extLst>
              <a:ext uri="{FF2B5EF4-FFF2-40B4-BE49-F238E27FC236}">
                <a16:creationId xmlns:a16="http://schemas.microsoft.com/office/drawing/2014/main" id="{8B108D76-3B05-43CE-94D5-3A5B1802DD17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TextBox 88">
            <a:extLst>
              <a:ext uri="{FF2B5EF4-FFF2-40B4-BE49-F238E27FC236}">
                <a16:creationId xmlns:a16="http://schemas.microsoft.com/office/drawing/2014/main" id="{C5EEDA53-5843-408A-B1EC-45D7F54144D8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TextBox 87">
            <a:extLst>
              <a:ext uri="{FF2B5EF4-FFF2-40B4-BE49-F238E27FC236}">
                <a16:creationId xmlns:a16="http://schemas.microsoft.com/office/drawing/2014/main" id="{851C59BB-4B54-4E42-AFA1-4A6253422EDD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5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25E-6 3.33333E-6 L -1.25E-6 -0.0965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3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58333E-6 -0.0125 L 0.00013 -0.056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2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7.40741E-7 L 0.00026 -0.1756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879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0.5112 -0.0018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60" y="-9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L 0.25573 0.0222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86" y="111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5" grpId="0"/>
      <p:bldP spid="67" grpId="0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Google Shape;149;p3">
            <a:extLst>
              <a:ext uri="{FF2B5EF4-FFF2-40B4-BE49-F238E27FC236}">
                <a16:creationId xmlns:a16="http://schemas.microsoft.com/office/drawing/2014/main" id="{EA2D54E4-C293-43E0-9662-9F6440DB9ED1}"/>
              </a:ext>
            </a:extLst>
          </p:cNvPr>
          <p:cNvSpPr txBox="1"/>
          <p:nvPr/>
        </p:nvSpPr>
        <p:spPr>
          <a:xfrm>
            <a:off x="112845" y="174171"/>
            <a:ext cx="902788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Even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better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predicting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facilitation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6290578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Diamond 52">
            <a:extLst>
              <a:ext uri="{FF2B5EF4-FFF2-40B4-BE49-F238E27FC236}">
                <a16:creationId xmlns:a16="http://schemas.microsoft.com/office/drawing/2014/main" id="{05A22CF2-B147-4F73-AB9E-3F8296B4CB64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99">
            <a:extLst>
              <a:ext uri="{FF2B5EF4-FFF2-40B4-BE49-F238E27FC236}">
                <a16:creationId xmlns:a16="http://schemas.microsoft.com/office/drawing/2014/main" id="{E3F8DD62-772A-417B-B021-43BC8DEE3A3D}"/>
              </a:ext>
            </a:extLst>
          </p:cNvPr>
          <p:cNvCxnSpPr>
            <a:cxnSpLocks/>
          </p:cNvCxnSpPr>
          <p:nvPr/>
        </p:nvCxnSpPr>
        <p:spPr>
          <a:xfrm>
            <a:off x="2905798" y="1951749"/>
            <a:ext cx="780533" cy="884051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99">
            <a:extLst>
              <a:ext uri="{FF2B5EF4-FFF2-40B4-BE49-F238E27FC236}">
                <a16:creationId xmlns:a16="http://schemas.microsoft.com/office/drawing/2014/main" id="{61DF9C7A-DC06-4B90-AA41-DADC81D986AD}"/>
              </a:ext>
            </a:extLst>
          </p:cNvPr>
          <p:cNvCxnSpPr>
            <a:cxnSpLocks/>
          </p:cNvCxnSpPr>
          <p:nvPr/>
        </p:nvCxnSpPr>
        <p:spPr>
          <a:xfrm>
            <a:off x="6055650" y="2849246"/>
            <a:ext cx="774514" cy="348864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99">
            <a:extLst>
              <a:ext uri="{FF2B5EF4-FFF2-40B4-BE49-F238E27FC236}">
                <a16:creationId xmlns:a16="http://schemas.microsoft.com/office/drawing/2014/main" id="{CEF2E03F-0F47-482A-AD6B-5507C2187A57}"/>
              </a:ext>
            </a:extLst>
          </p:cNvPr>
          <p:cNvCxnSpPr>
            <a:cxnSpLocks/>
          </p:cNvCxnSpPr>
          <p:nvPr/>
        </p:nvCxnSpPr>
        <p:spPr>
          <a:xfrm>
            <a:off x="9207158" y="2117286"/>
            <a:ext cx="763235" cy="1205297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iamond 52">
            <a:extLst>
              <a:ext uri="{FF2B5EF4-FFF2-40B4-BE49-F238E27FC236}">
                <a16:creationId xmlns:a16="http://schemas.microsoft.com/office/drawing/2014/main" id="{17B48DF0-D885-40CC-839B-F31F697DB703}"/>
              </a:ext>
            </a:extLst>
          </p:cNvPr>
          <p:cNvSpPr/>
          <p:nvPr/>
        </p:nvSpPr>
        <p:spPr>
          <a:xfrm>
            <a:off x="6704164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Arrow Connector 19">
            <a:extLst>
              <a:ext uri="{FF2B5EF4-FFF2-40B4-BE49-F238E27FC236}">
                <a16:creationId xmlns:a16="http://schemas.microsoft.com/office/drawing/2014/main" id="{A95AC533-69EC-4074-BEB6-B2460489D41E}"/>
              </a:ext>
            </a:extLst>
          </p:cNvPr>
          <p:cNvCxnSpPr>
            <a:cxnSpLocks/>
          </p:cNvCxnSpPr>
          <p:nvPr/>
        </p:nvCxnSpPr>
        <p:spPr>
          <a:xfrm>
            <a:off x="2698756" y="1952625"/>
            <a:ext cx="0" cy="863600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20">
            <a:extLst>
              <a:ext uri="{FF2B5EF4-FFF2-40B4-BE49-F238E27FC236}">
                <a16:creationId xmlns:a16="http://schemas.microsoft.com/office/drawing/2014/main" id="{EE27601E-5355-4870-91EC-3A6CB22494B6}"/>
              </a:ext>
            </a:extLst>
          </p:cNvPr>
          <p:cNvSpPr txBox="1"/>
          <p:nvPr/>
        </p:nvSpPr>
        <p:spPr>
          <a:xfrm>
            <a:off x="1987271" y="2282224"/>
            <a:ext cx="699230" cy="333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FE_R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4" name="Straight Arrow Connector 19">
            <a:extLst>
              <a:ext uri="{FF2B5EF4-FFF2-40B4-BE49-F238E27FC236}">
                <a16:creationId xmlns:a16="http://schemas.microsoft.com/office/drawing/2014/main" id="{480452E2-9B2D-4270-B804-759B875CB182}"/>
              </a:ext>
            </a:extLst>
          </p:cNvPr>
          <p:cNvCxnSpPr>
            <a:cxnSpLocks/>
          </p:cNvCxnSpPr>
          <p:nvPr/>
        </p:nvCxnSpPr>
        <p:spPr>
          <a:xfrm>
            <a:off x="5819442" y="2835800"/>
            <a:ext cx="0" cy="340788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20">
            <a:extLst>
              <a:ext uri="{FF2B5EF4-FFF2-40B4-BE49-F238E27FC236}">
                <a16:creationId xmlns:a16="http://schemas.microsoft.com/office/drawing/2014/main" id="{BD546D43-5718-430B-B542-A5BEE56D1AEB}"/>
              </a:ext>
            </a:extLst>
          </p:cNvPr>
          <p:cNvSpPr txBox="1"/>
          <p:nvPr/>
        </p:nvSpPr>
        <p:spPr>
          <a:xfrm>
            <a:off x="5117625" y="2861893"/>
            <a:ext cx="676788" cy="333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FE_S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Box 20">
            <a:extLst>
              <a:ext uri="{FF2B5EF4-FFF2-40B4-BE49-F238E27FC236}">
                <a16:creationId xmlns:a16="http://schemas.microsoft.com/office/drawing/2014/main" id="{BBD6FA60-888C-449E-B105-5198308B9CF3}"/>
              </a:ext>
            </a:extLst>
          </p:cNvPr>
          <p:cNvSpPr txBox="1"/>
          <p:nvPr/>
        </p:nvSpPr>
        <p:spPr>
          <a:xfrm>
            <a:off x="8181915" y="2343028"/>
            <a:ext cx="699230" cy="794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FE_R</a:t>
            </a:r>
            <a:b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b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FE_S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Diamond 52">
            <a:extLst>
              <a:ext uri="{FF2B5EF4-FFF2-40B4-BE49-F238E27FC236}">
                <a16:creationId xmlns:a16="http://schemas.microsoft.com/office/drawing/2014/main" id="{25ACA7D2-80B7-48A9-8C13-AB1C9DA22706}"/>
              </a:ext>
            </a:extLst>
          </p:cNvPr>
          <p:cNvSpPr/>
          <p:nvPr/>
        </p:nvSpPr>
        <p:spPr>
          <a:xfrm>
            <a:off x="355757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2">
            <a:extLst>
              <a:ext uri="{FF2B5EF4-FFF2-40B4-BE49-F238E27FC236}">
                <a16:creationId xmlns:a16="http://schemas.microsoft.com/office/drawing/2014/main" id="{C7F2DE82-F336-4289-BFED-F80BBBD102CD}"/>
              </a:ext>
            </a:extLst>
          </p:cNvPr>
          <p:cNvSpPr/>
          <p:nvPr/>
        </p:nvSpPr>
        <p:spPr>
          <a:xfrm>
            <a:off x="9844586" y="3196583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96">
            <a:extLst>
              <a:ext uri="{FF2B5EF4-FFF2-40B4-BE49-F238E27FC236}">
                <a16:creationId xmlns:a16="http://schemas.microsoft.com/office/drawing/2014/main" id="{25EA1182-1C2A-6669-E99A-D0B39E406ED6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7" name="Group 6">
            <a:extLst>
              <a:ext uri="{FF2B5EF4-FFF2-40B4-BE49-F238E27FC236}">
                <a16:creationId xmlns:a16="http://schemas.microsoft.com/office/drawing/2014/main" id="{BF749F0F-3AD1-A34B-E428-32119008C651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78" name="Straight Connector 102">
              <a:extLst>
                <a:ext uri="{FF2B5EF4-FFF2-40B4-BE49-F238E27FC236}">
                  <a16:creationId xmlns:a16="http://schemas.microsoft.com/office/drawing/2014/main" id="{BF0B8919-F126-4F9F-62AC-EA33D5303B19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Diamond 97">
              <a:extLst>
                <a:ext uri="{FF2B5EF4-FFF2-40B4-BE49-F238E27FC236}">
                  <a16:creationId xmlns:a16="http://schemas.microsoft.com/office/drawing/2014/main" id="{DBDC2E5F-0B1A-8F28-E9C5-78015D04A11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TextBox 28">
            <a:extLst>
              <a:ext uri="{FF2B5EF4-FFF2-40B4-BE49-F238E27FC236}">
                <a16:creationId xmlns:a16="http://schemas.microsoft.com/office/drawing/2014/main" id="{751975AA-A372-F813-757F-CC9666F64CC9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Diamond 52">
            <a:extLst>
              <a:ext uri="{FF2B5EF4-FFF2-40B4-BE49-F238E27FC236}">
                <a16:creationId xmlns:a16="http://schemas.microsoft.com/office/drawing/2014/main" id="{6B34B1F0-0B42-40CE-9792-5A30B85F0B3F}"/>
              </a:ext>
            </a:extLst>
          </p:cNvPr>
          <p:cNvSpPr/>
          <p:nvPr/>
        </p:nvSpPr>
        <p:spPr>
          <a:xfrm>
            <a:off x="2779621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52">
            <a:extLst>
              <a:ext uri="{FF2B5EF4-FFF2-40B4-BE49-F238E27FC236}">
                <a16:creationId xmlns:a16="http://schemas.microsoft.com/office/drawing/2014/main" id="{F994E48B-A785-411A-9D80-C2ECD67F76D7}"/>
              </a:ext>
            </a:extLst>
          </p:cNvPr>
          <p:cNvSpPr/>
          <p:nvPr/>
        </p:nvSpPr>
        <p:spPr>
          <a:xfrm>
            <a:off x="5929473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52">
            <a:extLst>
              <a:ext uri="{FF2B5EF4-FFF2-40B4-BE49-F238E27FC236}">
                <a16:creationId xmlns:a16="http://schemas.microsoft.com/office/drawing/2014/main" id="{1745DDC0-CA14-405D-9860-8D7F393D0320}"/>
              </a:ext>
            </a:extLst>
          </p:cNvPr>
          <p:cNvSpPr/>
          <p:nvPr/>
        </p:nvSpPr>
        <p:spPr>
          <a:xfrm>
            <a:off x="9081174" y="3196583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0" name="Straight Arrow Connector 19">
            <a:extLst>
              <a:ext uri="{FF2B5EF4-FFF2-40B4-BE49-F238E27FC236}">
                <a16:creationId xmlns:a16="http://schemas.microsoft.com/office/drawing/2014/main" id="{A95AC533-69EC-4074-BEB6-B2460489D41E}"/>
              </a:ext>
            </a:extLst>
          </p:cNvPr>
          <p:cNvCxnSpPr>
            <a:cxnSpLocks/>
          </p:cNvCxnSpPr>
          <p:nvPr/>
        </p:nvCxnSpPr>
        <p:spPr>
          <a:xfrm>
            <a:off x="2698756" y="1952625"/>
            <a:ext cx="0" cy="863600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9">
            <a:extLst>
              <a:ext uri="{FF2B5EF4-FFF2-40B4-BE49-F238E27FC236}">
                <a16:creationId xmlns:a16="http://schemas.microsoft.com/office/drawing/2014/main" id="{480452E2-9B2D-4270-B804-759B875CB182}"/>
              </a:ext>
            </a:extLst>
          </p:cNvPr>
          <p:cNvCxnSpPr>
            <a:cxnSpLocks/>
          </p:cNvCxnSpPr>
          <p:nvPr/>
        </p:nvCxnSpPr>
        <p:spPr>
          <a:xfrm>
            <a:off x="5819442" y="2835800"/>
            <a:ext cx="0" cy="340788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9">
            <a:extLst>
              <a:ext uri="{FF2B5EF4-FFF2-40B4-BE49-F238E27FC236}">
                <a16:creationId xmlns:a16="http://schemas.microsoft.com/office/drawing/2014/main" id="{92FC6415-230F-471E-BF89-CB8D5EE68337}"/>
              </a:ext>
            </a:extLst>
          </p:cNvPr>
          <p:cNvSpPr txBox="1"/>
          <p:nvPr/>
        </p:nvSpPr>
        <p:spPr>
          <a:xfrm>
            <a:off x="6181473" y="292133"/>
            <a:ext cx="5327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1)Number of loci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2)Automaticity of the irrelevant task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3)Resp and Stim effects on facilitation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5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0B2450C3-8DD4-4318-833A-A71B0280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36BD4E03-078E-4F37-9B5C-6D0FFDA40B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97" name="Gruppo 26">
            <a:extLst>
              <a:ext uri="{FF2B5EF4-FFF2-40B4-BE49-F238E27FC236}">
                <a16:creationId xmlns:a16="http://schemas.microsoft.com/office/drawing/2014/main" id="{69196683-DB68-497E-82BD-4C862C336A74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98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B5D50A58-5E10-4944-B7DF-48AE4A5CF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99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D9B5CDF5-7B7F-411F-B817-4F416DFAB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02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96F9BDEF-D24D-4F2F-A089-5795E44A8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03" name="Gruppo 27">
            <a:extLst>
              <a:ext uri="{FF2B5EF4-FFF2-40B4-BE49-F238E27FC236}">
                <a16:creationId xmlns:a16="http://schemas.microsoft.com/office/drawing/2014/main" id="{B6AB6165-9D04-43B1-83CA-A673B18F46E5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04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070AE215-4CAE-45AC-B410-0DB795AA3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05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CC5311E8-7EC7-4C23-919B-FD3BFCA6D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06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5D381B4F-5F37-44F2-9DBF-D866F42C8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07" name="Gruppo 28">
            <a:extLst>
              <a:ext uri="{FF2B5EF4-FFF2-40B4-BE49-F238E27FC236}">
                <a16:creationId xmlns:a16="http://schemas.microsoft.com/office/drawing/2014/main" id="{6D6B6B2E-45DD-4717-8E7A-CA50FA53E22D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08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09AF2C73-D9F6-4B7F-AD49-9D6969453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09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5C73D323-0641-4E15-9500-02043D4B4D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10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0FC559D4-EBEF-4398-82CA-B1805BBF6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11" name="TextBox 88">
            <a:extLst>
              <a:ext uri="{FF2B5EF4-FFF2-40B4-BE49-F238E27FC236}">
                <a16:creationId xmlns:a16="http://schemas.microsoft.com/office/drawing/2014/main" id="{732626DC-9CCA-49FF-90A1-F1487657709E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TextBox 89">
            <a:extLst>
              <a:ext uri="{FF2B5EF4-FFF2-40B4-BE49-F238E27FC236}">
                <a16:creationId xmlns:a16="http://schemas.microsoft.com/office/drawing/2014/main" id="{1C288738-8D2F-49F4-AFB5-21ABFF105B53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87">
            <a:extLst>
              <a:ext uri="{FF2B5EF4-FFF2-40B4-BE49-F238E27FC236}">
                <a16:creationId xmlns:a16="http://schemas.microsoft.com/office/drawing/2014/main" id="{CB8109FF-3676-44F2-8CD4-0BF5ABCF4F90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TextBox 87">
            <a:extLst>
              <a:ext uri="{FF2B5EF4-FFF2-40B4-BE49-F238E27FC236}">
                <a16:creationId xmlns:a16="http://schemas.microsoft.com/office/drawing/2014/main" id="{F7C04928-E8A7-4787-A69D-C82E60B952E0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TextBox 87">
            <a:extLst>
              <a:ext uri="{FF2B5EF4-FFF2-40B4-BE49-F238E27FC236}">
                <a16:creationId xmlns:a16="http://schemas.microsoft.com/office/drawing/2014/main" id="{944BC8D3-ECF2-4999-8E06-F13D97A03829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TextBox 90">
            <a:extLst>
              <a:ext uri="{FF2B5EF4-FFF2-40B4-BE49-F238E27FC236}">
                <a16:creationId xmlns:a16="http://schemas.microsoft.com/office/drawing/2014/main" id="{78586F9B-05E6-4730-8017-BAED4A5F6BBC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TextBox 88">
            <a:extLst>
              <a:ext uri="{FF2B5EF4-FFF2-40B4-BE49-F238E27FC236}">
                <a16:creationId xmlns:a16="http://schemas.microsoft.com/office/drawing/2014/main" id="{8124BB5B-AA15-45F1-952D-4CEB8E61DFD4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TextBox 87">
            <a:extLst>
              <a:ext uri="{FF2B5EF4-FFF2-40B4-BE49-F238E27FC236}">
                <a16:creationId xmlns:a16="http://schemas.microsoft.com/office/drawing/2014/main" id="{FAA32BFE-EA6E-4788-884A-8548C7E9F407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9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25E-6 3.33333E-6 L 0.00026 -0.1259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629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58333E-6 -4.81481E-6 L 0.00013 -0.050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2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7.40741E-7 L 0.00026 -0.1756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879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0.5112 0.0233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60" y="115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0.25573 0.0222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86" y="111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5" grpId="0"/>
      <p:bldP spid="67" grpId="0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9;p3"/>
          <p:cNvSpPr txBox="1"/>
          <p:nvPr/>
        </p:nvSpPr>
        <p:spPr>
          <a:xfrm>
            <a:off x="112846" y="174172"/>
            <a:ext cx="885469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i="0" u="none" strike="noStrike" cap="none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OBJECT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12845" y="735773"/>
            <a:ext cx="1379071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967584"/>
            <a:ext cx="12192000" cy="1904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Show the steps (and the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reasoning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behind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followed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build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a-priori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pre-registered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models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quantitative </a:t>
            </a:r>
            <a:r>
              <a:rPr lang="it-IT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predictions</a:t>
            </a:r>
            <a:endParaRPr lang="it-IT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Evidence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literature to make general </a:t>
            </a:r>
            <a:r>
              <a:rPr lang="it-IT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predictions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refine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make quantitative </a:t>
            </a:r>
            <a:r>
              <a:rPr lang="it-IT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predictions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BA9F3EF3-FDF3-4A65-B750-7BAF4DD79EBE}"/>
              </a:ext>
            </a:extLst>
          </p:cNvPr>
          <p:cNvSpPr txBox="1"/>
          <p:nvPr/>
        </p:nvSpPr>
        <p:spPr>
          <a:xfrm>
            <a:off x="0" y="3749451"/>
            <a:ext cx="12192000" cy="2366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5000"/>
              </a:lnSpc>
              <a:buFont typeface="+mj-lt"/>
              <a:buAutoNum type="arabicPeriod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Brief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theoretical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background and open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wanted to address</a:t>
            </a:r>
          </a:p>
          <a:p>
            <a:pPr marL="457200" indent="-457200">
              <a:lnSpc>
                <a:spcPct val="125000"/>
              </a:lnSpc>
              <a:buFont typeface="+mj-lt"/>
              <a:buAutoNum type="arabicPeriod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underlying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idea: Multi-component nature of the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</a:p>
          <a:p>
            <a:pPr marL="457200" indent="-457200">
              <a:lnSpc>
                <a:spcPct val="125000"/>
              </a:lnSpc>
              <a:buFont typeface="+mj-lt"/>
              <a:buAutoNum type="arabicPeriod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Show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started from a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study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other studies of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complexity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refine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model (and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still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haven’t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finished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so far 3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pre-registered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studies 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149;p3">
            <a:extLst>
              <a:ext uri="{FF2B5EF4-FFF2-40B4-BE49-F238E27FC236}">
                <a16:creationId xmlns:a16="http://schemas.microsoft.com/office/drawing/2014/main" id="{BB1A52BF-8FAB-4B51-A21B-312432A0E920}"/>
              </a:ext>
            </a:extLst>
          </p:cNvPr>
          <p:cNvSpPr txBox="1"/>
          <p:nvPr/>
        </p:nvSpPr>
        <p:spPr>
          <a:xfrm>
            <a:off x="112846" y="3145278"/>
            <a:ext cx="815153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b="1" i="0" u="none" strike="noStrike" cap="none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Outline</a:t>
            </a:r>
            <a:r>
              <a:rPr lang="it-IT" sz="3200" b="1" i="0" u="none" strike="noStrike" cap="none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: </a:t>
            </a:r>
            <a:endParaRPr sz="1600" b="1" i="0" u="none" strike="noStrike" cap="none" dirty="0">
              <a:solidFill>
                <a:srgbClr val="B571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97177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3468835" y="2820363"/>
            <a:ext cx="0" cy="857412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99">
            <a:extLst>
              <a:ext uri="{FF2B5EF4-FFF2-40B4-BE49-F238E27FC236}">
                <a16:creationId xmlns:a16="http://schemas.microsoft.com/office/drawing/2014/main" id="{CEF2E03F-0F47-482A-AD6B-5507C2187A57}"/>
              </a:ext>
            </a:extLst>
          </p:cNvPr>
          <p:cNvCxnSpPr>
            <a:cxnSpLocks/>
          </p:cNvCxnSpPr>
          <p:nvPr/>
        </p:nvCxnSpPr>
        <p:spPr>
          <a:xfrm>
            <a:off x="9207158" y="2117286"/>
            <a:ext cx="763235" cy="1205297"/>
          </a:xfrm>
          <a:prstGeom prst="line">
            <a:avLst/>
          </a:prstGeom>
          <a:ln w="44450">
            <a:solidFill>
              <a:srgbClr val="CEA2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99">
            <a:extLst>
              <a:ext uri="{FF2B5EF4-FFF2-40B4-BE49-F238E27FC236}">
                <a16:creationId xmlns:a16="http://schemas.microsoft.com/office/drawing/2014/main" id="{E3F8DD62-772A-417B-B021-43BC8DEE3A3D}"/>
              </a:ext>
            </a:extLst>
          </p:cNvPr>
          <p:cNvCxnSpPr>
            <a:cxnSpLocks/>
          </p:cNvCxnSpPr>
          <p:nvPr/>
        </p:nvCxnSpPr>
        <p:spPr>
          <a:xfrm>
            <a:off x="2905798" y="1951749"/>
            <a:ext cx="780533" cy="884051"/>
          </a:xfrm>
          <a:prstGeom prst="line">
            <a:avLst/>
          </a:prstGeom>
          <a:ln w="44450">
            <a:solidFill>
              <a:srgbClr val="CEA2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99">
            <a:extLst>
              <a:ext uri="{FF2B5EF4-FFF2-40B4-BE49-F238E27FC236}">
                <a16:creationId xmlns:a16="http://schemas.microsoft.com/office/drawing/2014/main" id="{61DF9C7A-DC06-4B90-AA41-DADC81D986AD}"/>
              </a:ext>
            </a:extLst>
          </p:cNvPr>
          <p:cNvCxnSpPr>
            <a:cxnSpLocks/>
          </p:cNvCxnSpPr>
          <p:nvPr/>
        </p:nvCxnSpPr>
        <p:spPr>
          <a:xfrm>
            <a:off x="6050998" y="2839451"/>
            <a:ext cx="776978" cy="348864"/>
          </a:xfrm>
          <a:prstGeom prst="line">
            <a:avLst/>
          </a:prstGeom>
          <a:ln w="44450">
            <a:solidFill>
              <a:srgbClr val="CEA2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5660802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1" name="Straight Connector 99">
            <a:extLst>
              <a:ext uri="{FF2B5EF4-FFF2-40B4-BE49-F238E27FC236}">
                <a16:creationId xmlns:a16="http://schemas.microsoft.com/office/drawing/2014/main" id="{EDC82DB1-C10E-40AF-B3DE-2A7BD61C771E}"/>
              </a:ext>
            </a:extLst>
          </p:cNvPr>
          <p:cNvCxnSpPr>
            <a:cxnSpLocks/>
          </p:cNvCxnSpPr>
          <p:nvPr/>
        </p:nvCxnSpPr>
        <p:spPr>
          <a:xfrm>
            <a:off x="9966017" y="3321150"/>
            <a:ext cx="795195" cy="112115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20">
            <a:extLst>
              <a:ext uri="{FF2B5EF4-FFF2-40B4-BE49-F238E27FC236}">
                <a16:creationId xmlns:a16="http://schemas.microsoft.com/office/drawing/2014/main" id="{BD546D43-5718-430B-B542-A5BEE56D1AEB}"/>
              </a:ext>
            </a:extLst>
          </p:cNvPr>
          <p:cNvSpPr txBox="1"/>
          <p:nvPr/>
        </p:nvSpPr>
        <p:spPr>
          <a:xfrm>
            <a:off x="5947970" y="3277665"/>
            <a:ext cx="628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IE_S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5" name="Straight Connector 100">
            <a:extLst>
              <a:ext uri="{FF2B5EF4-FFF2-40B4-BE49-F238E27FC236}">
                <a16:creationId xmlns:a16="http://schemas.microsoft.com/office/drawing/2014/main" id="{A5FD6E9D-03F1-4C4E-ACFE-7F0220DB083D}"/>
              </a:ext>
            </a:extLst>
          </p:cNvPr>
          <p:cNvCxnSpPr>
            <a:cxnSpLocks/>
          </p:cNvCxnSpPr>
          <p:nvPr/>
        </p:nvCxnSpPr>
        <p:spPr>
          <a:xfrm>
            <a:off x="3685683" y="2816005"/>
            <a:ext cx="775958" cy="787545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99">
            <a:extLst>
              <a:ext uri="{FF2B5EF4-FFF2-40B4-BE49-F238E27FC236}">
                <a16:creationId xmlns:a16="http://schemas.microsoft.com/office/drawing/2014/main" id="{DF2156AB-4257-4A5C-945D-86FFB4446570}"/>
              </a:ext>
            </a:extLst>
          </p:cNvPr>
          <p:cNvCxnSpPr>
            <a:cxnSpLocks/>
          </p:cNvCxnSpPr>
          <p:nvPr/>
        </p:nvCxnSpPr>
        <p:spPr>
          <a:xfrm>
            <a:off x="6832738" y="3188315"/>
            <a:ext cx="776150" cy="489460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20">
            <a:extLst>
              <a:ext uri="{FF2B5EF4-FFF2-40B4-BE49-F238E27FC236}">
                <a16:creationId xmlns:a16="http://schemas.microsoft.com/office/drawing/2014/main" id="{13C79366-9BC7-43AE-A2F6-92AB9493A26B}"/>
              </a:ext>
            </a:extLst>
          </p:cNvPr>
          <p:cNvSpPr txBox="1"/>
          <p:nvPr/>
        </p:nvSpPr>
        <p:spPr>
          <a:xfrm>
            <a:off x="2808460" y="2828657"/>
            <a:ext cx="651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IE_R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Diamond 52">
            <a:extLst>
              <a:ext uri="{FF2B5EF4-FFF2-40B4-BE49-F238E27FC236}">
                <a16:creationId xmlns:a16="http://schemas.microsoft.com/office/drawing/2014/main" id="{C07967BC-FCDE-ABF2-2DF4-4DE753333E1F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52">
            <a:extLst>
              <a:ext uri="{FF2B5EF4-FFF2-40B4-BE49-F238E27FC236}">
                <a16:creationId xmlns:a16="http://schemas.microsoft.com/office/drawing/2014/main" id="{F0E78845-EA18-84F5-E1ED-38CC07CE8593}"/>
              </a:ext>
            </a:extLst>
          </p:cNvPr>
          <p:cNvSpPr/>
          <p:nvPr/>
        </p:nvSpPr>
        <p:spPr>
          <a:xfrm>
            <a:off x="2779798" y="1825007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iamond 52">
            <a:extLst>
              <a:ext uri="{FF2B5EF4-FFF2-40B4-BE49-F238E27FC236}">
                <a16:creationId xmlns:a16="http://schemas.microsoft.com/office/drawing/2014/main" id="{1EBFA39E-4163-FC71-8451-D7ACAAEB6335}"/>
              </a:ext>
            </a:extLst>
          </p:cNvPr>
          <p:cNvSpPr/>
          <p:nvPr/>
        </p:nvSpPr>
        <p:spPr>
          <a:xfrm>
            <a:off x="5927186" y="2713451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iamond 52">
            <a:extLst>
              <a:ext uri="{FF2B5EF4-FFF2-40B4-BE49-F238E27FC236}">
                <a16:creationId xmlns:a16="http://schemas.microsoft.com/office/drawing/2014/main" id="{1DBBE4FD-966F-DAEC-9823-3946C6E4089F}"/>
              </a:ext>
            </a:extLst>
          </p:cNvPr>
          <p:cNvSpPr/>
          <p:nvPr/>
        </p:nvSpPr>
        <p:spPr>
          <a:xfrm>
            <a:off x="9086243" y="1991286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Diamond 52">
            <a:extLst>
              <a:ext uri="{FF2B5EF4-FFF2-40B4-BE49-F238E27FC236}">
                <a16:creationId xmlns:a16="http://schemas.microsoft.com/office/drawing/2014/main" id="{70762F6A-B8A4-57E0-B171-39D01A226DF0}"/>
              </a:ext>
            </a:extLst>
          </p:cNvPr>
          <p:cNvSpPr/>
          <p:nvPr/>
        </p:nvSpPr>
        <p:spPr>
          <a:xfrm>
            <a:off x="9844586" y="319515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20">
            <a:extLst>
              <a:ext uri="{FF2B5EF4-FFF2-40B4-BE49-F238E27FC236}">
                <a16:creationId xmlns:a16="http://schemas.microsoft.com/office/drawing/2014/main" id="{C814FF48-05B2-E2D6-2809-75DB8F464189}"/>
              </a:ext>
            </a:extLst>
          </p:cNvPr>
          <p:cNvSpPr txBox="1"/>
          <p:nvPr/>
        </p:nvSpPr>
        <p:spPr>
          <a:xfrm>
            <a:off x="9012673" y="3491239"/>
            <a:ext cx="651139" cy="794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IE_R</a:t>
            </a:r>
            <a:b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b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IE_S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2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3468835" y="2820363"/>
            <a:ext cx="0" cy="857412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19">
            <a:extLst>
              <a:ext uri="{FF2B5EF4-FFF2-40B4-BE49-F238E27FC236}">
                <a16:creationId xmlns:a16="http://schemas.microsoft.com/office/drawing/2014/main" id="{AEC8DCD7-EFB0-43AD-A610-1C827CD2A3E6}"/>
              </a:ext>
            </a:extLst>
          </p:cNvPr>
          <p:cNvCxnSpPr>
            <a:cxnSpLocks/>
          </p:cNvCxnSpPr>
          <p:nvPr/>
        </p:nvCxnSpPr>
        <p:spPr>
          <a:xfrm>
            <a:off x="6582139" y="3190874"/>
            <a:ext cx="0" cy="412676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96">
            <a:extLst>
              <a:ext uri="{FF2B5EF4-FFF2-40B4-BE49-F238E27FC236}">
                <a16:creationId xmlns:a16="http://schemas.microsoft.com/office/drawing/2014/main" id="{33C7C9D4-F33F-0E89-A0A8-FD7EA5797C24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6" name="Group 6">
            <a:extLst>
              <a:ext uri="{FF2B5EF4-FFF2-40B4-BE49-F238E27FC236}">
                <a16:creationId xmlns:a16="http://schemas.microsoft.com/office/drawing/2014/main" id="{6373276D-5636-68A0-8F6C-154BFBCFCCF6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77" name="Straight Connector 102">
              <a:extLst>
                <a:ext uri="{FF2B5EF4-FFF2-40B4-BE49-F238E27FC236}">
                  <a16:creationId xmlns:a16="http://schemas.microsoft.com/office/drawing/2014/main" id="{F1824A8D-5D61-B57A-6A9F-8B14C5459BD2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Diamond 97">
              <a:extLst>
                <a:ext uri="{FF2B5EF4-FFF2-40B4-BE49-F238E27FC236}">
                  <a16:creationId xmlns:a16="http://schemas.microsoft.com/office/drawing/2014/main" id="{E59B8825-E242-9D24-D989-EC781948F956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TextBox 28">
            <a:extLst>
              <a:ext uri="{FF2B5EF4-FFF2-40B4-BE49-F238E27FC236}">
                <a16:creationId xmlns:a16="http://schemas.microsoft.com/office/drawing/2014/main" id="{1F784E11-B0E1-0204-D74B-2905C57DAC07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Diamond 52">
            <a:extLst>
              <a:ext uri="{FF2B5EF4-FFF2-40B4-BE49-F238E27FC236}">
                <a16:creationId xmlns:a16="http://schemas.microsoft.com/office/drawing/2014/main" id="{17B48DF0-D885-40CC-839B-F31F697DB703}"/>
              </a:ext>
            </a:extLst>
          </p:cNvPr>
          <p:cNvSpPr/>
          <p:nvPr/>
        </p:nvSpPr>
        <p:spPr>
          <a:xfrm>
            <a:off x="6704164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Diamond 52">
            <a:extLst>
              <a:ext uri="{FF2B5EF4-FFF2-40B4-BE49-F238E27FC236}">
                <a16:creationId xmlns:a16="http://schemas.microsoft.com/office/drawing/2014/main" id="{25ACA7D2-80B7-48A9-8C13-AB1C9DA22706}"/>
              </a:ext>
            </a:extLst>
          </p:cNvPr>
          <p:cNvSpPr/>
          <p:nvPr/>
        </p:nvSpPr>
        <p:spPr>
          <a:xfrm>
            <a:off x="355757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Diamond 52">
            <a:extLst>
              <a:ext uri="{FF2B5EF4-FFF2-40B4-BE49-F238E27FC236}">
                <a16:creationId xmlns:a16="http://schemas.microsoft.com/office/drawing/2014/main" id="{14A783E3-1561-46DC-BA81-BBB13E362358}"/>
              </a:ext>
            </a:extLst>
          </p:cNvPr>
          <p:cNvSpPr/>
          <p:nvPr/>
        </p:nvSpPr>
        <p:spPr>
          <a:xfrm>
            <a:off x="7483650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Diamond 117">
            <a:extLst>
              <a:ext uri="{FF2B5EF4-FFF2-40B4-BE49-F238E27FC236}">
                <a16:creationId xmlns:a16="http://schemas.microsoft.com/office/drawing/2014/main" id="{91854D73-E400-46DB-A802-506177363BB7}"/>
              </a:ext>
            </a:extLst>
          </p:cNvPr>
          <p:cNvSpPr/>
          <p:nvPr/>
        </p:nvSpPr>
        <p:spPr>
          <a:xfrm>
            <a:off x="434582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Diamond 52">
            <a:extLst>
              <a:ext uri="{FF2B5EF4-FFF2-40B4-BE49-F238E27FC236}">
                <a16:creationId xmlns:a16="http://schemas.microsoft.com/office/drawing/2014/main" id="{5B44B622-0FC6-4AE1-A4A2-9781FBB36D55}"/>
              </a:ext>
            </a:extLst>
          </p:cNvPr>
          <p:cNvSpPr/>
          <p:nvPr/>
        </p:nvSpPr>
        <p:spPr>
          <a:xfrm>
            <a:off x="10639781" y="319515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9732263" y="3329825"/>
            <a:ext cx="0" cy="483253"/>
          </a:xfrm>
          <a:prstGeom prst="straightConnector1">
            <a:avLst/>
          </a:prstGeom>
          <a:ln w="19050">
            <a:noFill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9">
            <a:extLst>
              <a:ext uri="{FF2B5EF4-FFF2-40B4-BE49-F238E27FC236}">
                <a16:creationId xmlns:a16="http://schemas.microsoft.com/office/drawing/2014/main" id="{AEC8DCD7-EFB0-43AD-A610-1C827CD2A3E6}"/>
              </a:ext>
            </a:extLst>
          </p:cNvPr>
          <p:cNvCxnSpPr>
            <a:cxnSpLocks/>
          </p:cNvCxnSpPr>
          <p:nvPr/>
        </p:nvCxnSpPr>
        <p:spPr>
          <a:xfrm>
            <a:off x="6582139" y="3190874"/>
            <a:ext cx="0" cy="412676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Google Shape;149;p3">
            <a:extLst>
              <a:ext uri="{FF2B5EF4-FFF2-40B4-BE49-F238E27FC236}">
                <a16:creationId xmlns:a16="http://schemas.microsoft.com/office/drawing/2014/main" id="{41CCD9E8-81B7-4FE1-81E8-07BB85B69BA6}"/>
              </a:ext>
            </a:extLst>
          </p:cNvPr>
          <p:cNvSpPr txBox="1"/>
          <p:nvPr/>
        </p:nvSpPr>
        <p:spPr>
          <a:xfrm>
            <a:off x="112846" y="174171"/>
            <a:ext cx="566080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Better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predicting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interference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DBBDFC61-8CA2-40F0-AA23-DFECFA15F0BC}"/>
              </a:ext>
            </a:extLst>
          </p:cNvPr>
          <p:cNvSpPr txBox="1"/>
          <p:nvPr/>
        </p:nvSpPr>
        <p:spPr>
          <a:xfrm>
            <a:off x="6181473" y="292133"/>
            <a:ext cx="5327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1)Number of loci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2)Automaticity of the irrelevant task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1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7F995728-012D-426C-B9C8-0D30E9427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5585651D-E8E7-4FE1-A69F-A625B03FC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125" name="Gruppo 26">
            <a:extLst>
              <a:ext uri="{FF2B5EF4-FFF2-40B4-BE49-F238E27FC236}">
                <a16:creationId xmlns:a16="http://schemas.microsoft.com/office/drawing/2014/main" id="{F6A2CA25-CB5F-4CD6-ACAB-48A0D0BA82A7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126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27F1C21-2A25-4090-A410-E1BAD86A5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27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5392924E-1C44-428B-8788-200319F43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28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7225096E-F6F6-4AD3-B61E-D9B79C75B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29" name="Gruppo 27">
            <a:extLst>
              <a:ext uri="{FF2B5EF4-FFF2-40B4-BE49-F238E27FC236}">
                <a16:creationId xmlns:a16="http://schemas.microsoft.com/office/drawing/2014/main" id="{368B58C4-3FFB-4AC1-9939-5E2185C0C254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30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EB0ABAF6-8C3A-482B-AE98-20434E461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31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FF4A56AE-FD7D-4325-8314-5B3DFFBFB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32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D0C74423-6DC1-4EB4-9D91-5CA10B3DD4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3" name="Gruppo 28">
            <a:extLst>
              <a:ext uri="{FF2B5EF4-FFF2-40B4-BE49-F238E27FC236}">
                <a16:creationId xmlns:a16="http://schemas.microsoft.com/office/drawing/2014/main" id="{74EDC801-438E-453A-96F3-8D41A3CED097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34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BE8C18F0-6ECB-4B01-956C-BAADE67CB94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35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4F4B7CDF-032E-403D-A317-4EA76FFCF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36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EB01AE1-5C64-48FE-B7D3-57EB047DE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37" name="TextBox 88">
            <a:extLst>
              <a:ext uri="{FF2B5EF4-FFF2-40B4-BE49-F238E27FC236}">
                <a16:creationId xmlns:a16="http://schemas.microsoft.com/office/drawing/2014/main" id="{E311D6D1-8549-4E2E-8586-442BA99B5A8C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TextBox 89">
            <a:extLst>
              <a:ext uri="{FF2B5EF4-FFF2-40B4-BE49-F238E27FC236}">
                <a16:creationId xmlns:a16="http://schemas.microsoft.com/office/drawing/2014/main" id="{97701CF0-50E8-4A2D-8EC6-5EB57D2BE285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87">
            <a:extLst>
              <a:ext uri="{FF2B5EF4-FFF2-40B4-BE49-F238E27FC236}">
                <a16:creationId xmlns:a16="http://schemas.microsoft.com/office/drawing/2014/main" id="{EDB936FC-74C2-425F-87F0-B181E6B13A4D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TextBox 87">
            <a:extLst>
              <a:ext uri="{FF2B5EF4-FFF2-40B4-BE49-F238E27FC236}">
                <a16:creationId xmlns:a16="http://schemas.microsoft.com/office/drawing/2014/main" id="{2A920FFC-68BD-4A66-819F-665D2604D429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TextBox 87">
            <a:extLst>
              <a:ext uri="{FF2B5EF4-FFF2-40B4-BE49-F238E27FC236}">
                <a16:creationId xmlns:a16="http://schemas.microsoft.com/office/drawing/2014/main" id="{F7278D12-F916-45E5-BAC6-D47F6E0435D1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TextBox 90">
            <a:extLst>
              <a:ext uri="{FF2B5EF4-FFF2-40B4-BE49-F238E27FC236}">
                <a16:creationId xmlns:a16="http://schemas.microsoft.com/office/drawing/2014/main" id="{183623C3-9B1D-4AB5-9275-AA989739EDA5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TextBox 88">
            <a:extLst>
              <a:ext uri="{FF2B5EF4-FFF2-40B4-BE49-F238E27FC236}">
                <a16:creationId xmlns:a16="http://schemas.microsoft.com/office/drawing/2014/main" id="{5CC9C365-7B0B-4049-B0B9-45AB9D7CC6ED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TextBox 87">
            <a:extLst>
              <a:ext uri="{FF2B5EF4-FFF2-40B4-BE49-F238E27FC236}">
                <a16:creationId xmlns:a16="http://schemas.microsoft.com/office/drawing/2014/main" id="{103FA1D8-C6DC-49C0-8A49-3FF65EF0BF19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93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45833E-6 -4.81481E-6 L 1.45833E-6 0.0715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6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125E-6 3.33333E-6 L 0.00078 0.1233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615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7.40741E-7 L -2.70833E-6 0.1638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9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59259E-6 L 0.51341 0.0726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4" y="363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.04144 L 0.25795 0.1335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1" y="460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8" grpId="0"/>
      <p:bldP spid="88" grpId="0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Straight Connector 99">
            <a:extLst>
              <a:ext uri="{FF2B5EF4-FFF2-40B4-BE49-F238E27FC236}">
                <a16:creationId xmlns:a16="http://schemas.microsoft.com/office/drawing/2014/main" id="{CEF2E03F-0F47-482A-AD6B-5507C2187A57}"/>
              </a:ext>
            </a:extLst>
          </p:cNvPr>
          <p:cNvCxnSpPr>
            <a:cxnSpLocks/>
          </p:cNvCxnSpPr>
          <p:nvPr/>
        </p:nvCxnSpPr>
        <p:spPr>
          <a:xfrm>
            <a:off x="9207158" y="2117286"/>
            <a:ext cx="763235" cy="1205297"/>
          </a:xfrm>
          <a:prstGeom prst="line">
            <a:avLst/>
          </a:prstGeom>
          <a:ln w="44450">
            <a:solidFill>
              <a:srgbClr val="CEA2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99">
            <a:extLst>
              <a:ext uri="{FF2B5EF4-FFF2-40B4-BE49-F238E27FC236}">
                <a16:creationId xmlns:a16="http://schemas.microsoft.com/office/drawing/2014/main" id="{E3F8DD62-772A-417B-B021-43BC8DEE3A3D}"/>
              </a:ext>
            </a:extLst>
          </p:cNvPr>
          <p:cNvCxnSpPr>
            <a:cxnSpLocks/>
          </p:cNvCxnSpPr>
          <p:nvPr/>
        </p:nvCxnSpPr>
        <p:spPr>
          <a:xfrm>
            <a:off x="2905798" y="1951749"/>
            <a:ext cx="780533" cy="884051"/>
          </a:xfrm>
          <a:prstGeom prst="line">
            <a:avLst/>
          </a:prstGeom>
          <a:ln w="44450">
            <a:solidFill>
              <a:srgbClr val="CEA2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99">
            <a:extLst>
              <a:ext uri="{FF2B5EF4-FFF2-40B4-BE49-F238E27FC236}">
                <a16:creationId xmlns:a16="http://schemas.microsoft.com/office/drawing/2014/main" id="{61DF9C7A-DC06-4B90-AA41-DADC81D986AD}"/>
              </a:ext>
            </a:extLst>
          </p:cNvPr>
          <p:cNvCxnSpPr>
            <a:cxnSpLocks/>
          </p:cNvCxnSpPr>
          <p:nvPr/>
        </p:nvCxnSpPr>
        <p:spPr>
          <a:xfrm>
            <a:off x="6050998" y="2839451"/>
            <a:ext cx="776978" cy="348864"/>
          </a:xfrm>
          <a:prstGeom prst="line">
            <a:avLst/>
          </a:prstGeom>
          <a:ln w="44450">
            <a:solidFill>
              <a:srgbClr val="CEA2FF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6591319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1" name="Straight Connector 99">
            <a:extLst>
              <a:ext uri="{FF2B5EF4-FFF2-40B4-BE49-F238E27FC236}">
                <a16:creationId xmlns:a16="http://schemas.microsoft.com/office/drawing/2014/main" id="{EDC82DB1-C10E-40AF-B3DE-2A7BD61C771E}"/>
              </a:ext>
            </a:extLst>
          </p:cNvPr>
          <p:cNvCxnSpPr>
            <a:cxnSpLocks/>
          </p:cNvCxnSpPr>
          <p:nvPr/>
        </p:nvCxnSpPr>
        <p:spPr>
          <a:xfrm>
            <a:off x="9966017" y="3321150"/>
            <a:ext cx="795195" cy="112115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20">
            <a:extLst>
              <a:ext uri="{FF2B5EF4-FFF2-40B4-BE49-F238E27FC236}">
                <a16:creationId xmlns:a16="http://schemas.microsoft.com/office/drawing/2014/main" id="{BD546D43-5718-430B-B542-A5BEE56D1AEB}"/>
              </a:ext>
            </a:extLst>
          </p:cNvPr>
          <p:cNvSpPr txBox="1"/>
          <p:nvPr/>
        </p:nvSpPr>
        <p:spPr>
          <a:xfrm>
            <a:off x="5947970" y="3277665"/>
            <a:ext cx="628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IE_S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5" name="Straight Connector 100">
            <a:extLst>
              <a:ext uri="{FF2B5EF4-FFF2-40B4-BE49-F238E27FC236}">
                <a16:creationId xmlns:a16="http://schemas.microsoft.com/office/drawing/2014/main" id="{A5FD6E9D-03F1-4C4E-ACFE-7F0220DB083D}"/>
              </a:ext>
            </a:extLst>
          </p:cNvPr>
          <p:cNvCxnSpPr>
            <a:cxnSpLocks/>
          </p:cNvCxnSpPr>
          <p:nvPr/>
        </p:nvCxnSpPr>
        <p:spPr>
          <a:xfrm>
            <a:off x="3685683" y="2816005"/>
            <a:ext cx="788250" cy="509540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99">
            <a:extLst>
              <a:ext uri="{FF2B5EF4-FFF2-40B4-BE49-F238E27FC236}">
                <a16:creationId xmlns:a16="http://schemas.microsoft.com/office/drawing/2014/main" id="{DF2156AB-4257-4A5C-945D-86FFB4446570}"/>
              </a:ext>
            </a:extLst>
          </p:cNvPr>
          <p:cNvCxnSpPr>
            <a:cxnSpLocks/>
          </p:cNvCxnSpPr>
          <p:nvPr/>
        </p:nvCxnSpPr>
        <p:spPr>
          <a:xfrm>
            <a:off x="6832738" y="3188315"/>
            <a:ext cx="779486" cy="64984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20">
            <a:extLst>
              <a:ext uri="{FF2B5EF4-FFF2-40B4-BE49-F238E27FC236}">
                <a16:creationId xmlns:a16="http://schemas.microsoft.com/office/drawing/2014/main" id="{13C79366-9BC7-43AE-A2F6-92AB9493A26B}"/>
              </a:ext>
            </a:extLst>
          </p:cNvPr>
          <p:cNvSpPr txBox="1"/>
          <p:nvPr/>
        </p:nvSpPr>
        <p:spPr>
          <a:xfrm>
            <a:off x="2808460" y="2828657"/>
            <a:ext cx="651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IE_R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Diamond 52">
            <a:extLst>
              <a:ext uri="{FF2B5EF4-FFF2-40B4-BE49-F238E27FC236}">
                <a16:creationId xmlns:a16="http://schemas.microsoft.com/office/drawing/2014/main" id="{C07967BC-FCDE-ABF2-2DF4-4DE753333E1F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52">
            <a:extLst>
              <a:ext uri="{FF2B5EF4-FFF2-40B4-BE49-F238E27FC236}">
                <a16:creationId xmlns:a16="http://schemas.microsoft.com/office/drawing/2014/main" id="{F0E78845-EA18-84F5-E1ED-38CC07CE8593}"/>
              </a:ext>
            </a:extLst>
          </p:cNvPr>
          <p:cNvSpPr/>
          <p:nvPr/>
        </p:nvSpPr>
        <p:spPr>
          <a:xfrm>
            <a:off x="2779798" y="1825007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iamond 52">
            <a:extLst>
              <a:ext uri="{FF2B5EF4-FFF2-40B4-BE49-F238E27FC236}">
                <a16:creationId xmlns:a16="http://schemas.microsoft.com/office/drawing/2014/main" id="{1EBFA39E-4163-FC71-8451-D7ACAAEB6335}"/>
              </a:ext>
            </a:extLst>
          </p:cNvPr>
          <p:cNvSpPr/>
          <p:nvPr/>
        </p:nvSpPr>
        <p:spPr>
          <a:xfrm>
            <a:off x="5927186" y="2713451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iamond 52">
            <a:extLst>
              <a:ext uri="{FF2B5EF4-FFF2-40B4-BE49-F238E27FC236}">
                <a16:creationId xmlns:a16="http://schemas.microsoft.com/office/drawing/2014/main" id="{1DBBE4FD-966F-DAEC-9823-3946C6E4089F}"/>
              </a:ext>
            </a:extLst>
          </p:cNvPr>
          <p:cNvSpPr/>
          <p:nvPr/>
        </p:nvSpPr>
        <p:spPr>
          <a:xfrm>
            <a:off x="9086243" y="1991286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Diamond 52">
            <a:extLst>
              <a:ext uri="{FF2B5EF4-FFF2-40B4-BE49-F238E27FC236}">
                <a16:creationId xmlns:a16="http://schemas.microsoft.com/office/drawing/2014/main" id="{70762F6A-B8A4-57E0-B171-39D01A226DF0}"/>
              </a:ext>
            </a:extLst>
          </p:cNvPr>
          <p:cNvSpPr/>
          <p:nvPr/>
        </p:nvSpPr>
        <p:spPr>
          <a:xfrm>
            <a:off x="9844586" y="319515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20">
            <a:extLst>
              <a:ext uri="{FF2B5EF4-FFF2-40B4-BE49-F238E27FC236}">
                <a16:creationId xmlns:a16="http://schemas.microsoft.com/office/drawing/2014/main" id="{C814FF48-05B2-E2D6-2809-75DB8F464189}"/>
              </a:ext>
            </a:extLst>
          </p:cNvPr>
          <p:cNvSpPr txBox="1"/>
          <p:nvPr/>
        </p:nvSpPr>
        <p:spPr>
          <a:xfrm>
            <a:off x="9012673" y="3491239"/>
            <a:ext cx="651139" cy="794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IE_R</a:t>
            </a:r>
            <a:b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b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IE_S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2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3468835" y="2820363"/>
            <a:ext cx="0" cy="48325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19">
            <a:extLst>
              <a:ext uri="{FF2B5EF4-FFF2-40B4-BE49-F238E27FC236}">
                <a16:creationId xmlns:a16="http://schemas.microsoft.com/office/drawing/2014/main" id="{AEC8DCD7-EFB0-43AD-A610-1C827CD2A3E6}"/>
              </a:ext>
            </a:extLst>
          </p:cNvPr>
          <p:cNvCxnSpPr>
            <a:cxnSpLocks/>
          </p:cNvCxnSpPr>
          <p:nvPr/>
        </p:nvCxnSpPr>
        <p:spPr>
          <a:xfrm>
            <a:off x="6582139" y="3190874"/>
            <a:ext cx="0" cy="64770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96">
            <a:extLst>
              <a:ext uri="{FF2B5EF4-FFF2-40B4-BE49-F238E27FC236}">
                <a16:creationId xmlns:a16="http://schemas.microsoft.com/office/drawing/2014/main" id="{33C7C9D4-F33F-0E89-A0A8-FD7EA5797C24}"/>
              </a:ext>
            </a:extLst>
          </p:cNvPr>
          <p:cNvSpPr txBox="1"/>
          <p:nvPr/>
        </p:nvSpPr>
        <p:spPr>
          <a:xfrm>
            <a:off x="1593467" y="4146877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6" name="Group 6">
            <a:extLst>
              <a:ext uri="{FF2B5EF4-FFF2-40B4-BE49-F238E27FC236}">
                <a16:creationId xmlns:a16="http://schemas.microsoft.com/office/drawing/2014/main" id="{6373276D-5636-68A0-8F6C-154BFBCFCCF6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77" name="Straight Connector 102">
              <a:extLst>
                <a:ext uri="{FF2B5EF4-FFF2-40B4-BE49-F238E27FC236}">
                  <a16:creationId xmlns:a16="http://schemas.microsoft.com/office/drawing/2014/main" id="{F1824A8D-5D61-B57A-6A9F-8B14C5459BD2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Diamond 97">
              <a:extLst>
                <a:ext uri="{FF2B5EF4-FFF2-40B4-BE49-F238E27FC236}">
                  <a16:creationId xmlns:a16="http://schemas.microsoft.com/office/drawing/2014/main" id="{E59B8825-E242-9D24-D989-EC781948F956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TextBox 28">
            <a:extLst>
              <a:ext uri="{FF2B5EF4-FFF2-40B4-BE49-F238E27FC236}">
                <a16:creationId xmlns:a16="http://schemas.microsoft.com/office/drawing/2014/main" id="{1F784E11-B0E1-0204-D74B-2905C57DAC07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Diamond 52">
            <a:extLst>
              <a:ext uri="{FF2B5EF4-FFF2-40B4-BE49-F238E27FC236}">
                <a16:creationId xmlns:a16="http://schemas.microsoft.com/office/drawing/2014/main" id="{17B48DF0-D885-40CC-839B-F31F697DB703}"/>
              </a:ext>
            </a:extLst>
          </p:cNvPr>
          <p:cNvSpPr/>
          <p:nvPr/>
        </p:nvSpPr>
        <p:spPr>
          <a:xfrm>
            <a:off x="6704164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Diamond 52">
            <a:extLst>
              <a:ext uri="{FF2B5EF4-FFF2-40B4-BE49-F238E27FC236}">
                <a16:creationId xmlns:a16="http://schemas.microsoft.com/office/drawing/2014/main" id="{25ACA7D2-80B7-48A9-8C13-AB1C9DA22706}"/>
              </a:ext>
            </a:extLst>
          </p:cNvPr>
          <p:cNvSpPr/>
          <p:nvPr/>
        </p:nvSpPr>
        <p:spPr>
          <a:xfrm>
            <a:off x="355757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Diamond 52">
            <a:extLst>
              <a:ext uri="{FF2B5EF4-FFF2-40B4-BE49-F238E27FC236}">
                <a16:creationId xmlns:a16="http://schemas.microsoft.com/office/drawing/2014/main" id="{14A783E3-1561-46DC-BA81-BBB13E362358}"/>
              </a:ext>
            </a:extLst>
          </p:cNvPr>
          <p:cNvSpPr/>
          <p:nvPr/>
        </p:nvSpPr>
        <p:spPr>
          <a:xfrm>
            <a:off x="7483650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Diamond 117">
            <a:extLst>
              <a:ext uri="{FF2B5EF4-FFF2-40B4-BE49-F238E27FC236}">
                <a16:creationId xmlns:a16="http://schemas.microsoft.com/office/drawing/2014/main" id="{91854D73-E400-46DB-A802-506177363BB7}"/>
              </a:ext>
            </a:extLst>
          </p:cNvPr>
          <p:cNvSpPr/>
          <p:nvPr/>
        </p:nvSpPr>
        <p:spPr>
          <a:xfrm>
            <a:off x="434582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Diamond 52">
            <a:extLst>
              <a:ext uri="{FF2B5EF4-FFF2-40B4-BE49-F238E27FC236}">
                <a16:creationId xmlns:a16="http://schemas.microsoft.com/office/drawing/2014/main" id="{5B44B622-0FC6-4AE1-A4A2-9781FBB36D55}"/>
              </a:ext>
            </a:extLst>
          </p:cNvPr>
          <p:cNvSpPr/>
          <p:nvPr/>
        </p:nvSpPr>
        <p:spPr>
          <a:xfrm>
            <a:off x="10639781" y="319515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9732263" y="3329825"/>
            <a:ext cx="0" cy="483253"/>
          </a:xfrm>
          <a:prstGeom prst="straightConnector1">
            <a:avLst/>
          </a:prstGeom>
          <a:ln w="19050">
            <a:noFill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3468835" y="2820363"/>
            <a:ext cx="0" cy="483253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9">
            <a:extLst>
              <a:ext uri="{FF2B5EF4-FFF2-40B4-BE49-F238E27FC236}">
                <a16:creationId xmlns:a16="http://schemas.microsoft.com/office/drawing/2014/main" id="{AEC8DCD7-EFB0-43AD-A610-1C827CD2A3E6}"/>
              </a:ext>
            </a:extLst>
          </p:cNvPr>
          <p:cNvCxnSpPr>
            <a:cxnSpLocks/>
          </p:cNvCxnSpPr>
          <p:nvPr/>
        </p:nvCxnSpPr>
        <p:spPr>
          <a:xfrm>
            <a:off x="6582139" y="3190874"/>
            <a:ext cx="0" cy="647700"/>
          </a:xfrm>
          <a:prstGeom prst="straightConnector1">
            <a:avLst/>
          </a:prstGeom>
          <a:ln w="190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Google Shape;149;p3">
            <a:extLst>
              <a:ext uri="{FF2B5EF4-FFF2-40B4-BE49-F238E27FC236}">
                <a16:creationId xmlns:a16="http://schemas.microsoft.com/office/drawing/2014/main" id="{41CCD9E8-81B7-4FE1-81E8-07BB85B69BA6}"/>
              </a:ext>
            </a:extLst>
          </p:cNvPr>
          <p:cNvSpPr txBox="1"/>
          <p:nvPr/>
        </p:nvSpPr>
        <p:spPr>
          <a:xfrm>
            <a:off x="112845" y="174171"/>
            <a:ext cx="902788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Even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better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predicting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interference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96DB5373-DF09-464A-8CE7-BA8D835E4FC2}"/>
              </a:ext>
            </a:extLst>
          </p:cNvPr>
          <p:cNvSpPr txBox="1"/>
          <p:nvPr/>
        </p:nvSpPr>
        <p:spPr>
          <a:xfrm>
            <a:off x="6181473" y="292133"/>
            <a:ext cx="5327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1)Number of loci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2)Automaticity of the irrelevant task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3)Resp and Stim effects on interference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D7E32D4A-4001-4DD5-BD0D-7EB7F0BBE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7D6A2EE1-8EF8-403D-850C-4899BA7CC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82" name="Gruppo 26">
            <a:extLst>
              <a:ext uri="{FF2B5EF4-FFF2-40B4-BE49-F238E27FC236}">
                <a16:creationId xmlns:a16="http://schemas.microsoft.com/office/drawing/2014/main" id="{6FE58212-79B8-47DF-9283-FACF7E9C46F5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85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177EB3EE-CB67-4067-A8B2-FDBCC68CF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21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534FB233-1EF1-4C9D-A26E-B0B3F897F5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24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F9440D43-3FA6-4542-A519-1F17224A1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25" name="Gruppo 27">
            <a:extLst>
              <a:ext uri="{FF2B5EF4-FFF2-40B4-BE49-F238E27FC236}">
                <a16:creationId xmlns:a16="http://schemas.microsoft.com/office/drawing/2014/main" id="{7D25721F-F25F-42D6-BEF2-80DE632A036D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26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6587B3A9-FFCC-4BF8-BFE2-EC4DE224D6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27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32978E1A-5E29-4F40-A025-0012640B2AB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28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F8759B0E-9824-4228-A30D-5B797AE24B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29" name="Gruppo 28">
            <a:extLst>
              <a:ext uri="{FF2B5EF4-FFF2-40B4-BE49-F238E27FC236}">
                <a16:creationId xmlns:a16="http://schemas.microsoft.com/office/drawing/2014/main" id="{8021E6F7-DBD2-4372-9CB6-4CE88605AC7C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30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12B9E6D1-5811-4248-9FEB-F791388BC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31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0CFBDF1-C474-4310-8CC7-AA599FC4D1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32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CF33D5F5-6589-4CFB-BBE0-8F620DD4C1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33" name="TextBox 88">
            <a:extLst>
              <a:ext uri="{FF2B5EF4-FFF2-40B4-BE49-F238E27FC236}">
                <a16:creationId xmlns:a16="http://schemas.microsoft.com/office/drawing/2014/main" id="{631E94B7-D161-4B07-9200-70FA9823F6E1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TextBox 89">
            <a:extLst>
              <a:ext uri="{FF2B5EF4-FFF2-40B4-BE49-F238E27FC236}">
                <a16:creationId xmlns:a16="http://schemas.microsoft.com/office/drawing/2014/main" id="{B53C9904-E924-4A93-950B-A9BDEE3F9916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TextBox 87">
            <a:extLst>
              <a:ext uri="{FF2B5EF4-FFF2-40B4-BE49-F238E27FC236}">
                <a16:creationId xmlns:a16="http://schemas.microsoft.com/office/drawing/2014/main" id="{D26BC136-53A5-4F22-8F54-1ABBA8BDD4C6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TextBox 87">
            <a:extLst>
              <a:ext uri="{FF2B5EF4-FFF2-40B4-BE49-F238E27FC236}">
                <a16:creationId xmlns:a16="http://schemas.microsoft.com/office/drawing/2014/main" id="{F035F949-E9D3-4591-B891-59ABC265321A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TextBox 87">
            <a:extLst>
              <a:ext uri="{FF2B5EF4-FFF2-40B4-BE49-F238E27FC236}">
                <a16:creationId xmlns:a16="http://schemas.microsoft.com/office/drawing/2014/main" id="{A47B8B0B-00BB-4B68-8E30-89AC1205B764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TextBox 90">
            <a:extLst>
              <a:ext uri="{FF2B5EF4-FFF2-40B4-BE49-F238E27FC236}">
                <a16:creationId xmlns:a16="http://schemas.microsoft.com/office/drawing/2014/main" id="{C91E0EBF-80FD-4968-9393-B405D4FBFEF2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TextBox 88">
            <a:extLst>
              <a:ext uri="{FF2B5EF4-FFF2-40B4-BE49-F238E27FC236}">
                <a16:creationId xmlns:a16="http://schemas.microsoft.com/office/drawing/2014/main" id="{11A44F10-5CC5-468F-BAB5-03281A35C285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TextBox 87">
            <a:extLst>
              <a:ext uri="{FF2B5EF4-FFF2-40B4-BE49-F238E27FC236}">
                <a16:creationId xmlns:a16="http://schemas.microsoft.com/office/drawing/2014/main" id="{2818BCE7-D36B-42AE-A264-339067EE69CE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3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45833E-6 -4.81481E-6 L 1.45833E-6 0.0960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9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125E-6 3.33333E-6 L 0.00013 0.0756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7.40741E-7 L -2.70833E-6 0.1638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9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2.22222E-6 L 0.51341 0.0726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4" y="363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11022E-16 L 0.25795 0.0921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1" y="460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8" grpId="0"/>
      <p:bldP spid="88" grpId="0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99">
            <a:extLst>
              <a:ext uri="{FF2B5EF4-FFF2-40B4-BE49-F238E27FC236}">
                <a16:creationId xmlns:a16="http://schemas.microsoft.com/office/drawing/2014/main" id="{A2BD588E-B86C-855B-F144-B03D375A9175}"/>
              </a:ext>
            </a:extLst>
          </p:cNvPr>
          <p:cNvCxnSpPr>
            <a:cxnSpLocks/>
          </p:cNvCxnSpPr>
          <p:nvPr/>
        </p:nvCxnSpPr>
        <p:spPr>
          <a:xfrm>
            <a:off x="6055760" y="2839451"/>
            <a:ext cx="776978" cy="348864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99">
            <a:extLst>
              <a:ext uri="{FF2B5EF4-FFF2-40B4-BE49-F238E27FC236}">
                <a16:creationId xmlns:a16="http://schemas.microsoft.com/office/drawing/2014/main" id="{CEF2E03F-0F47-482A-AD6B-5507C2187A57}"/>
              </a:ext>
            </a:extLst>
          </p:cNvPr>
          <p:cNvCxnSpPr>
            <a:cxnSpLocks/>
          </p:cNvCxnSpPr>
          <p:nvPr/>
        </p:nvCxnSpPr>
        <p:spPr>
          <a:xfrm>
            <a:off x="9207158" y="2117286"/>
            <a:ext cx="763235" cy="1205297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99">
            <a:extLst>
              <a:ext uri="{FF2B5EF4-FFF2-40B4-BE49-F238E27FC236}">
                <a16:creationId xmlns:a16="http://schemas.microsoft.com/office/drawing/2014/main" id="{EDC82DB1-C10E-40AF-B3DE-2A7BD61C771E}"/>
              </a:ext>
            </a:extLst>
          </p:cNvPr>
          <p:cNvCxnSpPr>
            <a:cxnSpLocks/>
          </p:cNvCxnSpPr>
          <p:nvPr/>
        </p:nvCxnSpPr>
        <p:spPr>
          <a:xfrm>
            <a:off x="9966017" y="3321150"/>
            <a:ext cx="795195" cy="112115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Diamond 52">
            <a:extLst>
              <a:ext uri="{FF2B5EF4-FFF2-40B4-BE49-F238E27FC236}">
                <a16:creationId xmlns:a16="http://schemas.microsoft.com/office/drawing/2014/main" id="{1EBFA39E-4163-FC71-8451-D7ACAAEB6335}"/>
              </a:ext>
            </a:extLst>
          </p:cNvPr>
          <p:cNvSpPr/>
          <p:nvPr/>
        </p:nvSpPr>
        <p:spPr>
          <a:xfrm>
            <a:off x="5927186" y="2713451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Connector 100">
            <a:extLst>
              <a:ext uri="{FF2B5EF4-FFF2-40B4-BE49-F238E27FC236}">
                <a16:creationId xmlns:a16="http://schemas.microsoft.com/office/drawing/2014/main" id="{A5FD6E9D-03F1-4C4E-ACFE-7F0220DB083D}"/>
              </a:ext>
            </a:extLst>
          </p:cNvPr>
          <p:cNvCxnSpPr>
            <a:cxnSpLocks/>
          </p:cNvCxnSpPr>
          <p:nvPr/>
        </p:nvCxnSpPr>
        <p:spPr>
          <a:xfrm>
            <a:off x="3685683" y="2816005"/>
            <a:ext cx="788250" cy="509540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99">
            <a:extLst>
              <a:ext uri="{FF2B5EF4-FFF2-40B4-BE49-F238E27FC236}">
                <a16:creationId xmlns:a16="http://schemas.microsoft.com/office/drawing/2014/main" id="{E3F8DD62-772A-417B-B021-43BC8DEE3A3D}"/>
              </a:ext>
            </a:extLst>
          </p:cNvPr>
          <p:cNvCxnSpPr>
            <a:cxnSpLocks/>
          </p:cNvCxnSpPr>
          <p:nvPr/>
        </p:nvCxnSpPr>
        <p:spPr>
          <a:xfrm>
            <a:off x="2905798" y="1951749"/>
            <a:ext cx="780533" cy="884051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692212" y="4908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499851" y="41021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499851" y="24893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692212" y="876573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2432953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499850" y="32957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1.4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499849" y="1682973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Google Shape;149;p3">
            <a:extLst>
              <a:ext uri="{FF2B5EF4-FFF2-40B4-BE49-F238E27FC236}">
                <a16:creationId xmlns:a16="http://schemas.microsoft.com/office/drawing/2014/main" id="{C0FF3CB3-4519-4099-B341-04AE089CA109}"/>
              </a:ext>
            </a:extLst>
          </p:cNvPr>
          <p:cNvSpPr txBox="1"/>
          <p:nvPr/>
        </p:nvSpPr>
        <p:spPr>
          <a:xfrm>
            <a:off x="112845" y="174171"/>
            <a:ext cx="243295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Final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model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Diamond 52">
            <a:extLst>
              <a:ext uri="{FF2B5EF4-FFF2-40B4-BE49-F238E27FC236}">
                <a16:creationId xmlns:a16="http://schemas.microsoft.com/office/drawing/2014/main" id="{18860D3A-09C6-E7B7-F035-B65037E782A0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iamond 52">
            <a:extLst>
              <a:ext uri="{FF2B5EF4-FFF2-40B4-BE49-F238E27FC236}">
                <a16:creationId xmlns:a16="http://schemas.microsoft.com/office/drawing/2014/main" id="{B1F2885F-F056-2F34-86E0-D0E6190FDB90}"/>
              </a:ext>
            </a:extLst>
          </p:cNvPr>
          <p:cNvSpPr/>
          <p:nvPr/>
        </p:nvSpPr>
        <p:spPr>
          <a:xfrm>
            <a:off x="2779798" y="1825007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iamond 52">
            <a:extLst>
              <a:ext uri="{FF2B5EF4-FFF2-40B4-BE49-F238E27FC236}">
                <a16:creationId xmlns:a16="http://schemas.microsoft.com/office/drawing/2014/main" id="{7C6D557D-630F-1075-5AEE-58EB46462B87}"/>
              </a:ext>
            </a:extLst>
          </p:cNvPr>
          <p:cNvSpPr/>
          <p:nvPr/>
        </p:nvSpPr>
        <p:spPr>
          <a:xfrm>
            <a:off x="4345820" y="320907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iamond 52">
            <a:extLst>
              <a:ext uri="{FF2B5EF4-FFF2-40B4-BE49-F238E27FC236}">
                <a16:creationId xmlns:a16="http://schemas.microsoft.com/office/drawing/2014/main" id="{C7F2DE82-F336-4289-BFED-F80BBBD102CD}"/>
              </a:ext>
            </a:extLst>
          </p:cNvPr>
          <p:cNvSpPr/>
          <p:nvPr/>
        </p:nvSpPr>
        <p:spPr>
          <a:xfrm>
            <a:off x="9844259" y="3196957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96">
            <a:extLst>
              <a:ext uri="{FF2B5EF4-FFF2-40B4-BE49-F238E27FC236}">
                <a16:creationId xmlns:a16="http://schemas.microsoft.com/office/drawing/2014/main" id="{20055EB2-FBCA-DBEB-5139-8693EDAA9B22}"/>
              </a:ext>
            </a:extLst>
          </p:cNvPr>
          <p:cNvSpPr txBox="1"/>
          <p:nvPr/>
        </p:nvSpPr>
        <p:spPr>
          <a:xfrm>
            <a:off x="1593467" y="4146877"/>
            <a:ext cx="14061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Predicted</a:t>
            </a:r>
          </a:p>
          <a:p>
            <a:pPr>
              <a:spcBef>
                <a:spcPts val="600"/>
              </a:spcBef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13" name="Group 6">
            <a:extLst>
              <a:ext uri="{FF2B5EF4-FFF2-40B4-BE49-F238E27FC236}">
                <a16:creationId xmlns:a16="http://schemas.microsoft.com/office/drawing/2014/main" id="{AC799BD7-65DD-09F3-668D-DA15270DD9B0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114" name="Straight Connector 102">
              <a:extLst>
                <a:ext uri="{FF2B5EF4-FFF2-40B4-BE49-F238E27FC236}">
                  <a16:creationId xmlns:a16="http://schemas.microsoft.com/office/drawing/2014/main" id="{C1736C7A-3655-A931-D9A5-44DB6829B2A0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Diamond 97">
              <a:extLst>
                <a:ext uri="{FF2B5EF4-FFF2-40B4-BE49-F238E27FC236}">
                  <a16:creationId xmlns:a16="http://schemas.microsoft.com/office/drawing/2014/main" id="{3BFD4C98-DE20-342B-E6D8-BCCEB47D2D9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4">
            <a:extLst>
              <a:ext uri="{FF2B5EF4-FFF2-40B4-BE49-F238E27FC236}">
                <a16:creationId xmlns:a16="http://schemas.microsoft.com/office/drawing/2014/main" id="{AE023C21-176C-1627-1E2F-84EAE209CB3A}"/>
              </a:ext>
            </a:extLst>
          </p:cNvPr>
          <p:cNvGrpSpPr/>
          <p:nvPr/>
        </p:nvGrpSpPr>
        <p:grpSpPr>
          <a:xfrm>
            <a:off x="1200122" y="4661301"/>
            <a:ext cx="432000" cy="144000"/>
            <a:chOff x="9740067" y="4577571"/>
            <a:chExt cx="432000" cy="144000"/>
          </a:xfrm>
        </p:grpSpPr>
        <p:cxnSp>
          <p:nvCxnSpPr>
            <p:cNvPr id="117" name="Straight Connector 101">
              <a:extLst>
                <a:ext uri="{FF2B5EF4-FFF2-40B4-BE49-F238E27FC236}">
                  <a16:creationId xmlns:a16="http://schemas.microsoft.com/office/drawing/2014/main" id="{FDDEC4EF-FB95-788B-88F9-F540227485A0}"/>
                </a:ext>
              </a:extLst>
            </p:cNvPr>
            <p:cNvCxnSpPr/>
            <p:nvPr/>
          </p:nvCxnSpPr>
          <p:spPr>
            <a:xfrm>
              <a:off x="9740067" y="4649571"/>
              <a:ext cx="432000" cy="0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98">
              <a:extLst>
                <a:ext uri="{FF2B5EF4-FFF2-40B4-BE49-F238E27FC236}">
                  <a16:creationId xmlns:a16="http://schemas.microsoft.com/office/drawing/2014/main" id="{BA20AE54-7B54-0F45-9F6C-F955CE3787B7}"/>
                </a:ext>
              </a:extLst>
            </p:cNvPr>
            <p:cNvSpPr/>
            <p:nvPr/>
          </p:nvSpPr>
          <p:spPr>
            <a:xfrm>
              <a:off x="9884067" y="4577571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28">
            <a:extLst>
              <a:ext uri="{FF2B5EF4-FFF2-40B4-BE49-F238E27FC236}">
                <a16:creationId xmlns:a16="http://schemas.microsoft.com/office/drawing/2014/main" id="{68265A4A-834B-8AE9-0F86-11355FDDB3CC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9403310" y="153651"/>
            <a:ext cx="2658945" cy="2486200"/>
            <a:chOff x="9403310" y="153651"/>
            <a:chExt cx="2658945" cy="2486200"/>
          </a:xfrm>
        </p:grpSpPr>
        <p:graphicFrame>
          <p:nvGraphicFramePr>
            <p:cNvPr id="120" name="Chart 80">
              <a:extLst>
                <a:ext uri="{FF2B5EF4-FFF2-40B4-BE49-F238E27FC236}">
                  <a16:creationId xmlns:a16="http://schemas.microsoft.com/office/drawing/2014/main" id="{A186201D-08CF-61CC-84DA-68CAA951BB1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46456180"/>
                </p:ext>
              </p:extLst>
            </p:nvPr>
          </p:nvGraphicFramePr>
          <p:xfrm>
            <a:off x="9902255" y="153651"/>
            <a:ext cx="2160000" cy="19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1" name="TextBox 96">
              <a:extLst>
                <a:ext uri="{FF2B5EF4-FFF2-40B4-BE49-F238E27FC236}">
                  <a16:creationId xmlns:a16="http://schemas.microsoft.com/office/drawing/2014/main" id="{E1DCC926-51FB-5887-1552-0A640CDEA686}"/>
                </a:ext>
              </a:extLst>
            </p:cNvPr>
            <p:cNvSpPr txBox="1"/>
            <p:nvPr/>
          </p:nvSpPr>
          <p:spPr>
            <a:xfrm>
              <a:off x="10322965" y="2055076"/>
              <a:ext cx="14911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600" dirty="0" err="1">
                  <a:solidFill>
                    <a:srgbClr val="B571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Predicted</a:t>
              </a:r>
              <a:br>
                <a:rPr lang="it-IT" sz="1600" dirty="0">
                  <a:solidFill>
                    <a:srgbClr val="B571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it-IT" sz="1600" dirty="0">
                  <a:solidFill>
                    <a:srgbClr val="B571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performance</a:t>
              </a:r>
            </a:p>
          </p:txBody>
        </p:sp>
        <p:sp>
          <p:nvSpPr>
            <p:cNvPr id="122" name="TextBox 96">
              <a:extLst>
                <a:ext uri="{FF2B5EF4-FFF2-40B4-BE49-F238E27FC236}">
                  <a16:creationId xmlns:a16="http://schemas.microsoft.com/office/drawing/2014/main" id="{6F8F55A3-FF2D-3960-E548-0504A9C89635}"/>
                </a:ext>
              </a:extLst>
            </p:cNvPr>
            <p:cNvSpPr txBox="1"/>
            <p:nvPr/>
          </p:nvSpPr>
          <p:spPr>
            <a:xfrm rot="16200000">
              <a:off x="8950141" y="738073"/>
              <a:ext cx="14911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1600" dirty="0" err="1">
                  <a:solidFill>
                    <a:srgbClr val="CC397B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Observed</a:t>
              </a:r>
              <a:br>
                <a:rPr lang="it-IT" sz="1600" dirty="0">
                  <a:solidFill>
                    <a:srgbClr val="CC397B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it-IT" sz="1600" dirty="0">
                  <a:solidFill>
                    <a:srgbClr val="CC397B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performance</a:t>
              </a:r>
            </a:p>
          </p:txBody>
        </p:sp>
      </p:grpSp>
      <p:cxnSp>
        <p:nvCxnSpPr>
          <p:cNvPr id="149" name="Straight Connector 99">
            <a:extLst>
              <a:ext uri="{FF2B5EF4-FFF2-40B4-BE49-F238E27FC236}">
                <a16:creationId xmlns:a16="http://schemas.microsoft.com/office/drawing/2014/main" id="{DF2156AB-4257-4A5C-945D-86FFB4446570}"/>
              </a:ext>
            </a:extLst>
          </p:cNvPr>
          <p:cNvCxnSpPr>
            <a:cxnSpLocks/>
          </p:cNvCxnSpPr>
          <p:nvPr/>
        </p:nvCxnSpPr>
        <p:spPr>
          <a:xfrm>
            <a:off x="6832738" y="3188315"/>
            <a:ext cx="779486" cy="64984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Diamond 52">
            <a:extLst>
              <a:ext uri="{FF2B5EF4-FFF2-40B4-BE49-F238E27FC236}">
                <a16:creationId xmlns:a16="http://schemas.microsoft.com/office/drawing/2014/main" id="{C07967BC-FCDE-ABF2-2DF4-4DE753333E1F}"/>
              </a:ext>
            </a:extLst>
          </p:cNvPr>
          <p:cNvSpPr/>
          <p:nvPr/>
        </p:nvSpPr>
        <p:spPr>
          <a:xfrm>
            <a:off x="1583768" y="2152048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Diamond 52">
            <a:extLst>
              <a:ext uri="{FF2B5EF4-FFF2-40B4-BE49-F238E27FC236}">
                <a16:creationId xmlns:a16="http://schemas.microsoft.com/office/drawing/2014/main" id="{F0E78845-EA18-84F5-E1ED-38CC07CE8593}"/>
              </a:ext>
            </a:extLst>
          </p:cNvPr>
          <p:cNvSpPr/>
          <p:nvPr/>
        </p:nvSpPr>
        <p:spPr>
          <a:xfrm>
            <a:off x="2779798" y="1825007"/>
            <a:ext cx="252000" cy="252000"/>
          </a:xfrm>
          <a:prstGeom prst="diamond">
            <a:avLst/>
          </a:prstGeom>
          <a:solidFill>
            <a:srgbClr val="CEA2FF">
              <a:alpha val="30196"/>
            </a:srgbClr>
          </a:solidFill>
          <a:ln>
            <a:solidFill>
              <a:srgbClr val="3A007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52">
            <a:extLst>
              <a:ext uri="{FF2B5EF4-FFF2-40B4-BE49-F238E27FC236}">
                <a16:creationId xmlns:a16="http://schemas.microsoft.com/office/drawing/2014/main" id="{1DBBE4FD-966F-DAEC-9823-3946C6E4089F}"/>
              </a:ext>
            </a:extLst>
          </p:cNvPr>
          <p:cNvSpPr/>
          <p:nvPr/>
        </p:nvSpPr>
        <p:spPr>
          <a:xfrm>
            <a:off x="9086243" y="1991286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Diamond 52">
            <a:extLst>
              <a:ext uri="{FF2B5EF4-FFF2-40B4-BE49-F238E27FC236}">
                <a16:creationId xmlns:a16="http://schemas.microsoft.com/office/drawing/2014/main" id="{17B48DF0-D885-40CC-839B-F31F697DB703}"/>
              </a:ext>
            </a:extLst>
          </p:cNvPr>
          <p:cNvSpPr/>
          <p:nvPr/>
        </p:nvSpPr>
        <p:spPr>
          <a:xfrm>
            <a:off x="6704164" y="306231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Diamond 52">
            <a:extLst>
              <a:ext uri="{FF2B5EF4-FFF2-40B4-BE49-F238E27FC236}">
                <a16:creationId xmlns:a16="http://schemas.microsoft.com/office/drawing/2014/main" id="{25ACA7D2-80B7-48A9-8C13-AB1C9DA22706}"/>
              </a:ext>
            </a:extLst>
          </p:cNvPr>
          <p:cNvSpPr/>
          <p:nvPr/>
        </p:nvSpPr>
        <p:spPr>
          <a:xfrm>
            <a:off x="3557570" y="2690005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52">
            <a:extLst>
              <a:ext uri="{FF2B5EF4-FFF2-40B4-BE49-F238E27FC236}">
                <a16:creationId xmlns:a16="http://schemas.microsoft.com/office/drawing/2014/main" id="{14A783E3-1561-46DC-BA81-BBB13E362358}"/>
              </a:ext>
            </a:extLst>
          </p:cNvPr>
          <p:cNvSpPr/>
          <p:nvPr/>
        </p:nvSpPr>
        <p:spPr>
          <a:xfrm>
            <a:off x="7483650" y="3721683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52">
            <a:extLst>
              <a:ext uri="{FF2B5EF4-FFF2-40B4-BE49-F238E27FC236}">
                <a16:creationId xmlns:a16="http://schemas.microsoft.com/office/drawing/2014/main" id="{5B44B622-0FC6-4AE1-A4A2-9781FBB36D55}"/>
              </a:ext>
            </a:extLst>
          </p:cNvPr>
          <p:cNvSpPr/>
          <p:nvPr/>
        </p:nvSpPr>
        <p:spPr>
          <a:xfrm>
            <a:off x="10639781" y="431630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Arrow Connector 19">
            <a:extLst>
              <a:ext uri="{FF2B5EF4-FFF2-40B4-BE49-F238E27FC236}">
                <a16:creationId xmlns:a16="http://schemas.microsoft.com/office/drawing/2014/main" id="{E84C90F1-2953-AC64-7EEA-DD19B167C30F}"/>
              </a:ext>
            </a:extLst>
          </p:cNvPr>
          <p:cNvCxnSpPr>
            <a:cxnSpLocks/>
          </p:cNvCxnSpPr>
          <p:nvPr/>
        </p:nvCxnSpPr>
        <p:spPr>
          <a:xfrm>
            <a:off x="9732263" y="3329825"/>
            <a:ext cx="0" cy="483253"/>
          </a:xfrm>
          <a:prstGeom prst="straightConnector1">
            <a:avLst/>
          </a:prstGeom>
          <a:ln w="19050">
            <a:noFill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1638098" y="2088896"/>
            <a:ext cx="9198808" cy="2103626"/>
            <a:chOff x="1638098" y="2088896"/>
            <a:chExt cx="9198808" cy="2103626"/>
          </a:xfrm>
        </p:grpSpPr>
        <p:sp>
          <p:nvSpPr>
            <p:cNvPr id="65" name="Rectangle 70">
              <a:extLst>
                <a:ext uri="{FF2B5EF4-FFF2-40B4-BE49-F238E27FC236}">
                  <a16:creationId xmlns:a16="http://schemas.microsoft.com/office/drawing/2014/main" id="{A6043EE3-60C2-B2DE-5959-0B3AE841BDA7}"/>
                </a:ext>
              </a:extLst>
            </p:cNvPr>
            <p:cNvSpPr/>
            <p:nvPr/>
          </p:nvSpPr>
          <p:spPr>
            <a:xfrm>
              <a:off x="1638098" y="2282553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125">
              <a:extLst>
                <a:ext uri="{FF2B5EF4-FFF2-40B4-BE49-F238E27FC236}">
                  <a16:creationId xmlns:a16="http://schemas.microsoft.com/office/drawing/2014/main" id="{6685B751-1C69-094E-3E53-CF48E4294EF5}"/>
                </a:ext>
              </a:extLst>
            </p:cNvPr>
            <p:cNvCxnSpPr>
              <a:cxnSpLocks/>
            </p:cNvCxnSpPr>
            <p:nvPr/>
          </p:nvCxnSpPr>
          <p:spPr>
            <a:xfrm>
              <a:off x="2909606" y="2160896"/>
              <a:ext cx="778583" cy="655307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125">
              <a:extLst>
                <a:ext uri="{FF2B5EF4-FFF2-40B4-BE49-F238E27FC236}">
                  <a16:creationId xmlns:a16="http://schemas.microsoft.com/office/drawing/2014/main" id="{2BBB13C3-C029-D99B-4C02-F092908E42CA}"/>
                </a:ext>
              </a:extLst>
            </p:cNvPr>
            <p:cNvCxnSpPr>
              <a:cxnSpLocks/>
            </p:cNvCxnSpPr>
            <p:nvPr/>
          </p:nvCxnSpPr>
          <p:spPr>
            <a:xfrm>
              <a:off x="3688189" y="2816203"/>
              <a:ext cx="784526" cy="570098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125">
              <a:extLst>
                <a:ext uri="{FF2B5EF4-FFF2-40B4-BE49-F238E27FC236}">
                  <a16:creationId xmlns:a16="http://schemas.microsoft.com/office/drawing/2014/main" id="{094405E4-9C8A-3BDE-C55B-9DC2AFCBDC9E}"/>
                </a:ext>
              </a:extLst>
            </p:cNvPr>
            <p:cNvCxnSpPr>
              <a:cxnSpLocks/>
            </p:cNvCxnSpPr>
            <p:nvPr/>
          </p:nvCxnSpPr>
          <p:spPr>
            <a:xfrm>
              <a:off x="6824003" y="3227533"/>
              <a:ext cx="782757" cy="709839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125">
              <a:extLst>
                <a:ext uri="{FF2B5EF4-FFF2-40B4-BE49-F238E27FC236}">
                  <a16:creationId xmlns:a16="http://schemas.microsoft.com/office/drawing/2014/main" id="{E1113A02-58FD-A9C5-22F7-58E109F8A715}"/>
                </a:ext>
              </a:extLst>
            </p:cNvPr>
            <p:cNvCxnSpPr>
              <a:cxnSpLocks/>
            </p:cNvCxnSpPr>
            <p:nvPr/>
          </p:nvCxnSpPr>
          <p:spPr>
            <a:xfrm>
              <a:off x="9208681" y="2170263"/>
              <a:ext cx="760708" cy="1002182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25">
              <a:extLst>
                <a:ext uri="{FF2B5EF4-FFF2-40B4-BE49-F238E27FC236}">
                  <a16:creationId xmlns:a16="http://schemas.microsoft.com/office/drawing/2014/main" id="{0DD29563-0A3B-38B2-8AF6-C2AB25256582}"/>
                </a:ext>
              </a:extLst>
            </p:cNvPr>
            <p:cNvCxnSpPr>
              <a:cxnSpLocks/>
            </p:cNvCxnSpPr>
            <p:nvPr/>
          </p:nvCxnSpPr>
          <p:spPr>
            <a:xfrm>
              <a:off x="9969389" y="3172445"/>
              <a:ext cx="793367" cy="948077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70">
              <a:extLst>
                <a:ext uri="{FF2B5EF4-FFF2-40B4-BE49-F238E27FC236}">
                  <a16:creationId xmlns:a16="http://schemas.microsoft.com/office/drawing/2014/main" id="{199D1AF9-C62B-E37D-CBA6-6B34469F44CD}"/>
                </a:ext>
              </a:extLst>
            </p:cNvPr>
            <p:cNvSpPr/>
            <p:nvPr/>
          </p:nvSpPr>
          <p:spPr>
            <a:xfrm>
              <a:off x="2833406" y="2088896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70">
              <a:extLst>
                <a:ext uri="{FF2B5EF4-FFF2-40B4-BE49-F238E27FC236}">
                  <a16:creationId xmlns:a16="http://schemas.microsoft.com/office/drawing/2014/main" id="{01F68F5E-44D0-60F3-DCDD-03CDD2AC67E9}"/>
                </a:ext>
              </a:extLst>
            </p:cNvPr>
            <p:cNvSpPr/>
            <p:nvPr/>
          </p:nvSpPr>
          <p:spPr>
            <a:xfrm>
              <a:off x="3611989" y="2744203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70">
              <a:extLst>
                <a:ext uri="{FF2B5EF4-FFF2-40B4-BE49-F238E27FC236}">
                  <a16:creationId xmlns:a16="http://schemas.microsoft.com/office/drawing/2014/main" id="{E2AFAA7B-D25E-1757-1BF0-EC63818B4939}"/>
                </a:ext>
              </a:extLst>
            </p:cNvPr>
            <p:cNvSpPr/>
            <p:nvPr/>
          </p:nvSpPr>
          <p:spPr>
            <a:xfrm>
              <a:off x="4396515" y="3314301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25">
              <a:extLst>
                <a:ext uri="{FF2B5EF4-FFF2-40B4-BE49-F238E27FC236}">
                  <a16:creationId xmlns:a16="http://schemas.microsoft.com/office/drawing/2014/main" id="{4ECE5A56-0973-7A4D-0D1C-D16B9C82FAA8}"/>
                </a:ext>
              </a:extLst>
            </p:cNvPr>
            <p:cNvCxnSpPr>
              <a:cxnSpLocks/>
            </p:cNvCxnSpPr>
            <p:nvPr/>
          </p:nvCxnSpPr>
          <p:spPr>
            <a:xfrm>
              <a:off x="6043488" y="3034406"/>
              <a:ext cx="780515" cy="193127"/>
            </a:xfrm>
            <a:prstGeom prst="line">
              <a:avLst/>
            </a:prstGeom>
            <a:ln w="44450">
              <a:solidFill>
                <a:srgbClr val="CC397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70">
              <a:extLst>
                <a:ext uri="{FF2B5EF4-FFF2-40B4-BE49-F238E27FC236}">
                  <a16:creationId xmlns:a16="http://schemas.microsoft.com/office/drawing/2014/main" id="{19FE1210-B806-89FF-C23D-83404C258C3B}"/>
                </a:ext>
              </a:extLst>
            </p:cNvPr>
            <p:cNvSpPr/>
            <p:nvPr/>
          </p:nvSpPr>
          <p:spPr>
            <a:xfrm>
              <a:off x="5976813" y="2962406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70">
              <a:extLst>
                <a:ext uri="{FF2B5EF4-FFF2-40B4-BE49-F238E27FC236}">
                  <a16:creationId xmlns:a16="http://schemas.microsoft.com/office/drawing/2014/main" id="{23672111-A2C8-085F-2244-CD5279992947}"/>
                </a:ext>
              </a:extLst>
            </p:cNvPr>
            <p:cNvSpPr/>
            <p:nvPr/>
          </p:nvSpPr>
          <p:spPr>
            <a:xfrm>
              <a:off x="6757328" y="3155533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70">
              <a:extLst>
                <a:ext uri="{FF2B5EF4-FFF2-40B4-BE49-F238E27FC236}">
                  <a16:creationId xmlns:a16="http://schemas.microsoft.com/office/drawing/2014/main" id="{89E82D4B-CB88-7B04-2FCD-A852AA906174}"/>
                </a:ext>
              </a:extLst>
            </p:cNvPr>
            <p:cNvSpPr/>
            <p:nvPr/>
          </p:nvSpPr>
          <p:spPr>
            <a:xfrm>
              <a:off x="7540085" y="3865372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70">
              <a:extLst>
                <a:ext uri="{FF2B5EF4-FFF2-40B4-BE49-F238E27FC236}">
                  <a16:creationId xmlns:a16="http://schemas.microsoft.com/office/drawing/2014/main" id="{63C4B296-2EAC-1C3E-7144-FE7432821083}"/>
                </a:ext>
              </a:extLst>
            </p:cNvPr>
            <p:cNvSpPr/>
            <p:nvPr/>
          </p:nvSpPr>
          <p:spPr>
            <a:xfrm>
              <a:off x="9138831" y="2098263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70">
              <a:extLst>
                <a:ext uri="{FF2B5EF4-FFF2-40B4-BE49-F238E27FC236}">
                  <a16:creationId xmlns:a16="http://schemas.microsoft.com/office/drawing/2014/main" id="{BCC4B689-24BD-1BA7-C1B1-21F897C73728}"/>
                </a:ext>
              </a:extLst>
            </p:cNvPr>
            <p:cNvSpPr/>
            <p:nvPr/>
          </p:nvSpPr>
          <p:spPr>
            <a:xfrm>
              <a:off x="9899539" y="3100445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70">
              <a:extLst>
                <a:ext uri="{FF2B5EF4-FFF2-40B4-BE49-F238E27FC236}">
                  <a16:creationId xmlns:a16="http://schemas.microsoft.com/office/drawing/2014/main" id="{147FC92A-E72F-FBC1-6A74-7B819D9F798F}"/>
                </a:ext>
              </a:extLst>
            </p:cNvPr>
            <p:cNvSpPr/>
            <p:nvPr/>
          </p:nvSpPr>
          <p:spPr>
            <a:xfrm>
              <a:off x="10692906" y="4048522"/>
              <a:ext cx="144000" cy="144000"/>
            </a:xfrm>
            <a:prstGeom prst="rect">
              <a:avLst/>
            </a:prstGeom>
            <a:solidFill>
              <a:srgbClr val="CC397B"/>
            </a:solidFill>
            <a:ln>
              <a:solidFill>
                <a:srgbClr val="5014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7" name="TextBox 96">
            <a:extLst>
              <a:ext uri="{FF2B5EF4-FFF2-40B4-BE49-F238E27FC236}">
                <a16:creationId xmlns:a16="http://schemas.microsoft.com/office/drawing/2014/main" id="{20055EB2-FBCA-DBEB-5139-8693EDAA9B22}"/>
              </a:ext>
            </a:extLst>
          </p:cNvPr>
          <p:cNvSpPr txBox="1"/>
          <p:nvPr/>
        </p:nvSpPr>
        <p:spPr>
          <a:xfrm>
            <a:off x="1593467" y="4146877"/>
            <a:ext cx="14061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Observed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5" name="Google Shape;158;p3">
            <a:extLst>
              <a:ext uri="{FF2B5EF4-FFF2-40B4-BE49-F238E27FC236}">
                <a16:creationId xmlns:a16="http://schemas.microsoft.com/office/drawing/2014/main" id="{F53BC3A7-F235-48AC-A958-869FB1BC4389}"/>
              </a:ext>
            </a:extLst>
          </p:cNvPr>
          <p:cNvSpPr txBox="1"/>
          <p:nvPr/>
        </p:nvSpPr>
        <p:spPr>
          <a:xfrm>
            <a:off x="4203369" y="193753"/>
            <a:ext cx="4771738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6200" marR="0" lvl="0" algn="ctr" rtl="0">
              <a:spcBef>
                <a:spcPts val="0"/>
              </a:spcBef>
              <a:spcAft>
                <a:spcPts val="1800"/>
              </a:spcAft>
              <a:buClr>
                <a:srgbClr val="CEA2FF"/>
              </a:buClr>
              <a:buSzPct val="99000"/>
            </a:pPr>
            <a:r>
              <a:rPr lang="it-IT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Test 59 a-priori </a:t>
            </a:r>
            <a:r>
              <a:rPr lang="it-IT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directional</a:t>
            </a:r>
            <a:r>
              <a:rPr lang="it-IT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hypotheses</a:t>
            </a:r>
            <a:r>
              <a:rPr lang="it-IT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(</a:t>
            </a:r>
            <a:r>
              <a:rPr lang="it-IT" sz="2400" b="1" u="sng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t-test + TOST</a:t>
            </a:r>
            <a:r>
              <a:rPr lang="it-IT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)</a:t>
            </a:r>
          </a:p>
          <a:p>
            <a:pPr marL="76200" marR="0" lvl="0" algn="ctr" rtl="0">
              <a:spcBef>
                <a:spcPts val="0"/>
              </a:spcBef>
              <a:spcAft>
                <a:spcPts val="1800"/>
              </a:spcAft>
              <a:buClr>
                <a:srgbClr val="CEA2FF"/>
              </a:buClr>
              <a:buSzPct val="99000"/>
            </a:pPr>
            <a:r>
              <a:rPr lang="it-IT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Predict</a:t>
            </a:r>
            <a:r>
              <a:rPr lang="it-IT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the overall pattern of performance (</a:t>
            </a:r>
            <a:r>
              <a:rPr lang="it-IT" sz="2400" b="1" u="sng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model </a:t>
            </a:r>
            <a:r>
              <a:rPr lang="it-IT" sz="2400" b="1" u="sng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fit</a:t>
            </a:r>
            <a:r>
              <a:rPr lang="it-IT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)</a:t>
            </a:r>
          </a:p>
        </p:txBody>
      </p:sp>
      <p:sp>
        <p:nvSpPr>
          <p:cNvPr id="102" name="Google Shape;149;p3">
            <a:extLst>
              <a:ext uri="{FF2B5EF4-FFF2-40B4-BE49-F238E27FC236}">
                <a16:creationId xmlns:a16="http://schemas.microsoft.com/office/drawing/2014/main" id="{9E99F653-7644-4571-A8EB-15A3D5363D61}"/>
              </a:ext>
            </a:extLst>
          </p:cNvPr>
          <p:cNvSpPr txBox="1"/>
          <p:nvPr/>
        </p:nvSpPr>
        <p:spPr>
          <a:xfrm>
            <a:off x="4275799" y="4217310"/>
            <a:ext cx="4545021" cy="523180"/>
          </a:xfrm>
          <a:prstGeom prst="rect">
            <a:avLst/>
          </a:prstGeom>
          <a:solidFill>
            <a:srgbClr val="CEA2FF">
              <a:alpha val="53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Any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 other </a:t>
            </a:r>
            <a:r>
              <a:rPr lang="it-IT" sz="2800" dirty="0" err="1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suggestion</a:t>
            </a:r>
            <a:r>
              <a:rPr lang="it-IT" sz="2800" dirty="0">
                <a:solidFill>
                  <a:srgbClr val="CC397B"/>
                </a:solidFill>
                <a:latin typeface="Verdana"/>
                <a:ea typeface="Verdana"/>
                <a:cs typeface="Verdana"/>
                <a:sym typeface="Verdana"/>
              </a:rPr>
              <a:t>??</a:t>
            </a:r>
            <a:endParaRPr sz="1400" b="0" i="0" u="none" strike="noStrike" cap="none" dirty="0">
              <a:solidFill>
                <a:srgbClr val="CC397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11" name="Picture 8" descr="C:\Users\Ilaria\Documents\Ettore_tmp\Giada\StroopLoci2\xPTK\col_10.png">
            <a:extLst>
              <a:ext uri="{FF2B5EF4-FFF2-40B4-BE49-F238E27FC236}">
                <a16:creationId xmlns:a16="http://schemas.microsoft.com/office/drawing/2014/main" id="{DF88C8F9-654C-4B17-9E37-96270F925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768" y="542246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1" descr="A black and blue text in a square&#10;&#10;Description automatically generated">
            <a:extLst>
              <a:ext uri="{FF2B5EF4-FFF2-40B4-BE49-F238E27FC236}">
                <a16:creationId xmlns:a16="http://schemas.microsoft.com/office/drawing/2014/main" id="{8834ECDA-64DE-4914-A339-B44B76F1F2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9329" y="5422462"/>
            <a:ext cx="720000" cy="720000"/>
          </a:xfrm>
          <a:prstGeom prst="rect">
            <a:avLst/>
          </a:prstGeom>
        </p:spPr>
      </p:pic>
      <p:grpSp>
        <p:nvGrpSpPr>
          <p:cNvPr id="147" name="Gruppo 26">
            <a:extLst>
              <a:ext uri="{FF2B5EF4-FFF2-40B4-BE49-F238E27FC236}">
                <a16:creationId xmlns:a16="http://schemas.microsoft.com/office/drawing/2014/main" id="{8270AABC-FF30-4ACE-92CB-34351DB21A23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150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181A0957-31B4-4369-9226-0AE89D612A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55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E3820F42-D0C0-4026-9351-B590650FD67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56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D7ECE9A8-9BA8-4DF9-8685-057089BF9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57" name="Gruppo 27">
            <a:extLst>
              <a:ext uri="{FF2B5EF4-FFF2-40B4-BE49-F238E27FC236}">
                <a16:creationId xmlns:a16="http://schemas.microsoft.com/office/drawing/2014/main" id="{647F34F6-46B1-4699-BCF5-D1BA758BD973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58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5E21BE2D-2466-489F-B34A-7FC773E92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62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D8673DC6-68E4-4E6C-93EB-D6B794A4D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65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81DD265-CC3D-4BFD-86A7-5C7EBF364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66" name="Gruppo 28">
            <a:extLst>
              <a:ext uri="{FF2B5EF4-FFF2-40B4-BE49-F238E27FC236}">
                <a16:creationId xmlns:a16="http://schemas.microsoft.com/office/drawing/2014/main" id="{66D6A80A-74FA-4A37-A2F8-70392680F316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68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1F4664F7-F709-4FF3-81C6-B16FE6EE4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69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7228F8B0-D8E5-49DF-91D4-A0466731E9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70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00C783E-C1A7-424A-B67E-0A3F61210B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71" name="TextBox 88">
            <a:extLst>
              <a:ext uri="{FF2B5EF4-FFF2-40B4-BE49-F238E27FC236}">
                <a16:creationId xmlns:a16="http://schemas.microsoft.com/office/drawing/2014/main" id="{7A58EF48-B470-4651-901A-3BB1D217801B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2" name="TextBox 89">
            <a:extLst>
              <a:ext uri="{FF2B5EF4-FFF2-40B4-BE49-F238E27FC236}">
                <a16:creationId xmlns:a16="http://schemas.microsoft.com/office/drawing/2014/main" id="{70CBEC0C-6C15-4626-818D-0899FC69F77F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" name="TextBox 87">
            <a:extLst>
              <a:ext uri="{FF2B5EF4-FFF2-40B4-BE49-F238E27FC236}">
                <a16:creationId xmlns:a16="http://schemas.microsoft.com/office/drawing/2014/main" id="{41C3B947-90C5-4776-AE2A-B210F56330BC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" name="TextBox 87">
            <a:extLst>
              <a:ext uri="{FF2B5EF4-FFF2-40B4-BE49-F238E27FC236}">
                <a16:creationId xmlns:a16="http://schemas.microsoft.com/office/drawing/2014/main" id="{366C2829-282D-4433-982D-8EB2C2509357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5" name="TextBox 87">
            <a:extLst>
              <a:ext uri="{FF2B5EF4-FFF2-40B4-BE49-F238E27FC236}">
                <a16:creationId xmlns:a16="http://schemas.microsoft.com/office/drawing/2014/main" id="{F52A401A-F957-47DE-95C2-4B1DB89D9F93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6" name="TextBox 90">
            <a:extLst>
              <a:ext uri="{FF2B5EF4-FFF2-40B4-BE49-F238E27FC236}">
                <a16:creationId xmlns:a16="http://schemas.microsoft.com/office/drawing/2014/main" id="{A71CC75D-5F74-40B4-898A-6CFDA7643915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7" name="TextBox 88">
            <a:extLst>
              <a:ext uri="{FF2B5EF4-FFF2-40B4-BE49-F238E27FC236}">
                <a16:creationId xmlns:a16="http://schemas.microsoft.com/office/drawing/2014/main" id="{1C4175A3-59D6-4136-8275-B8AE14A0BD42}"/>
              </a:ext>
            </a:extLst>
          </p:cNvPr>
          <p:cNvSpPr txBox="1"/>
          <p:nvPr/>
        </p:nvSpPr>
        <p:spPr>
          <a:xfrm>
            <a:off x="1356126" y="6176582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8" name="TextBox 87">
            <a:extLst>
              <a:ext uri="{FF2B5EF4-FFF2-40B4-BE49-F238E27FC236}">
                <a16:creationId xmlns:a16="http://schemas.microsoft.com/office/drawing/2014/main" id="{44645D4F-6CE5-4B4F-8B68-34610D50C8D2}"/>
              </a:ext>
            </a:extLst>
          </p:cNvPr>
          <p:cNvSpPr txBox="1"/>
          <p:nvPr/>
        </p:nvSpPr>
        <p:spPr>
          <a:xfrm>
            <a:off x="954593" y="5080563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8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20">
            <a:extLst>
              <a:ext uri="{FF2B5EF4-FFF2-40B4-BE49-F238E27FC236}">
                <a16:creationId xmlns:a16="http://schemas.microsoft.com/office/drawing/2014/main" id="{6D0D01C6-CADA-4276-B1FE-9C4A7DBCBB4D}"/>
              </a:ext>
            </a:extLst>
          </p:cNvPr>
          <p:cNvSpPr txBox="1"/>
          <p:nvPr/>
        </p:nvSpPr>
        <p:spPr>
          <a:xfrm>
            <a:off x="2320996" y="1357790"/>
            <a:ext cx="3294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1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20">
            <a:extLst>
              <a:ext uri="{FF2B5EF4-FFF2-40B4-BE49-F238E27FC236}">
                <a16:creationId xmlns:a16="http://schemas.microsoft.com/office/drawing/2014/main" id="{D3AB7D02-9460-478B-BC64-5CA4F2BE998F}"/>
              </a:ext>
            </a:extLst>
          </p:cNvPr>
          <p:cNvSpPr txBox="1"/>
          <p:nvPr/>
        </p:nvSpPr>
        <p:spPr>
          <a:xfrm>
            <a:off x="5306752" y="1357790"/>
            <a:ext cx="3294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2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34E2A629-69A0-4DC7-9261-0278278322BC}"/>
              </a:ext>
            </a:extLst>
          </p:cNvPr>
          <p:cNvSpPr txBox="1"/>
          <p:nvPr/>
        </p:nvSpPr>
        <p:spPr>
          <a:xfrm>
            <a:off x="8292507" y="1357790"/>
            <a:ext cx="3294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3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9" name="Picture 5" descr="C:\Users\Ilaria\Documents\Ettore_tmp\Giada\Mix\CSA24\Project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227" y="3661618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Ilaria\Documents\Ettore_tmp\Giada\Mix\CSA24\Project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983" y="3661618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Ilaria\Documents\Ettore_tmp\Giada\Mix\CSA24\Project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738" y="3661618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Ilaria\Documents\Ettore_tmp\Giada\Mix\CSA24\PreReg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227" y="1861618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Ilaria\Documents\Ettore_tmp\Giada\Mix\CSA24\PreReg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983" y="1861618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Ilaria\Documents\Ettore_tmp\Giada\Mix\CSA24\PreReg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738" y="1861618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20">
            <a:extLst>
              <a:ext uri="{FF2B5EF4-FFF2-40B4-BE49-F238E27FC236}">
                <a16:creationId xmlns:a16="http://schemas.microsoft.com/office/drawing/2014/main" id="{6D0D01C6-CADA-4276-B1FE-9C4A7DBCBB4D}"/>
              </a:ext>
            </a:extLst>
          </p:cNvPr>
          <p:cNvSpPr txBox="1"/>
          <p:nvPr/>
        </p:nvSpPr>
        <p:spPr>
          <a:xfrm>
            <a:off x="116204" y="2530785"/>
            <a:ext cx="259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Pre-registration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6D0D01C6-CADA-4276-B1FE-9C4A7DBCBB4D}"/>
              </a:ext>
            </a:extLst>
          </p:cNvPr>
          <p:cNvSpPr txBox="1"/>
          <p:nvPr/>
        </p:nvSpPr>
        <p:spPr>
          <a:xfrm>
            <a:off x="116204" y="4330785"/>
            <a:ext cx="259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OSF project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92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University of Padua UNIPD Logo PNG vector in SVG, PDF, AI, CDR format">
            <a:extLst>
              <a:ext uri="{FF2B5EF4-FFF2-40B4-BE49-F238E27FC236}">
                <a16:creationId xmlns:a16="http://schemas.microsoft.com/office/drawing/2014/main" id="{18C301B7-9185-4C28-B0AB-F6E888564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80044"/>
            <a:ext cx="2466976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po 2">
            <a:extLst>
              <a:ext uri="{FF2B5EF4-FFF2-40B4-BE49-F238E27FC236}">
                <a16:creationId xmlns:a16="http://schemas.microsoft.com/office/drawing/2014/main" id="{990CA04B-DCE9-4D81-BCCF-E1AE4C2C896D}"/>
              </a:ext>
            </a:extLst>
          </p:cNvPr>
          <p:cNvGrpSpPr/>
          <p:nvPr/>
        </p:nvGrpSpPr>
        <p:grpSpPr>
          <a:xfrm>
            <a:off x="0" y="-357188"/>
            <a:ext cx="12192000" cy="4716380"/>
            <a:chOff x="0" y="0"/>
            <a:chExt cx="12192000" cy="4717144"/>
          </a:xfrm>
        </p:grpSpPr>
        <p:sp>
          <p:nvSpPr>
            <p:cNvPr id="56" name="Google Shape;56;p1"/>
            <p:cNvSpPr/>
            <p:nvPr/>
          </p:nvSpPr>
          <p:spPr>
            <a:xfrm>
              <a:off x="0" y="0"/>
              <a:ext cx="12192000" cy="4028661"/>
            </a:xfrm>
            <a:prstGeom prst="rect">
              <a:avLst/>
            </a:prstGeom>
            <a:solidFill>
              <a:srgbClr val="CC397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endParaRPr sz="72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0" y="4028662"/>
              <a:ext cx="12192000" cy="688482"/>
            </a:xfrm>
            <a:prstGeom prst="rect">
              <a:avLst/>
            </a:prstGeom>
            <a:solidFill>
              <a:srgbClr val="CEA2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BF883C3-625E-4628-A7B8-B848F8A4902B}"/>
              </a:ext>
            </a:extLst>
          </p:cNvPr>
          <p:cNvSpPr txBox="1"/>
          <p:nvPr/>
        </p:nvSpPr>
        <p:spPr>
          <a:xfrm>
            <a:off x="0" y="525897"/>
            <a:ext cx="7053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SzPts val="4000"/>
            </a:pPr>
            <a:r>
              <a:rPr lang="it-IT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Thank </a:t>
            </a:r>
            <a:r>
              <a:rPr lang="it-IT" sz="7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you</a:t>
            </a:r>
            <a:r>
              <a:rPr lang="it-IT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!</a:t>
            </a:r>
            <a:endParaRPr lang="it-IT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F7847186-9DE0-48FC-A473-09CAEFAFD78D}"/>
              </a:ext>
            </a:extLst>
          </p:cNvPr>
          <p:cNvSpPr txBox="1"/>
          <p:nvPr/>
        </p:nvSpPr>
        <p:spPr>
          <a:xfrm>
            <a:off x="5238222" y="6226484"/>
            <a:ext cx="4034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Ettore </a:t>
            </a:r>
            <a:r>
              <a:rPr lang="en-GB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Ambrosini</a:t>
            </a:r>
            <a:endParaRPr lang="en-GB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E568896-983E-44F4-8552-0262E80AA0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6847" y="1971675"/>
            <a:ext cx="5676513" cy="422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3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F370312-FA74-423A-BA25-8903CB6324BA}"/>
              </a:ext>
            </a:extLst>
          </p:cNvPr>
          <p:cNvCxnSpPr>
            <a:cxnSpLocks/>
          </p:cNvCxnSpPr>
          <p:nvPr/>
        </p:nvCxnSpPr>
        <p:spPr>
          <a:xfrm>
            <a:off x="5513335" y="1388973"/>
            <a:ext cx="1872165" cy="2078186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BD4D1BC-20CE-414B-9F1F-BB32008FCC4F}"/>
              </a:ext>
            </a:extLst>
          </p:cNvPr>
          <p:cNvCxnSpPr>
            <a:cxnSpLocks/>
          </p:cNvCxnSpPr>
          <p:nvPr/>
        </p:nvCxnSpPr>
        <p:spPr>
          <a:xfrm>
            <a:off x="5513335" y="1775322"/>
            <a:ext cx="1872165" cy="168972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716256" y="4908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557560" y="41021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557560" y="24893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716256" y="876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4979108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557559" y="32957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557558" y="16829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1.8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Google Shape;149;p3">
            <a:extLst>
              <a:ext uri="{FF2B5EF4-FFF2-40B4-BE49-F238E27FC236}">
                <a16:creationId xmlns:a16="http://schemas.microsoft.com/office/drawing/2014/main" id="{C0FF3CB3-4519-4099-B341-04AE089CA109}"/>
              </a:ext>
            </a:extLst>
          </p:cNvPr>
          <p:cNvSpPr txBox="1"/>
          <p:nvPr/>
        </p:nvSpPr>
        <p:spPr>
          <a:xfrm>
            <a:off x="112846" y="174171"/>
            <a:ext cx="566015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i="0" u="none" strike="noStrike" cap="none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Semantic </a:t>
            </a:r>
            <a:r>
              <a:rPr lang="it-IT" sz="3200" i="0" u="none" strike="noStrike" cap="none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priming</a:t>
            </a:r>
            <a:r>
              <a:rPr lang="it-IT" sz="3200" i="0" u="none" strike="noStrike" cap="none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performance 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12" name="TextBox 96">
            <a:extLst>
              <a:ext uri="{FF2B5EF4-FFF2-40B4-BE49-F238E27FC236}">
                <a16:creationId xmlns:a16="http://schemas.microsoft.com/office/drawing/2014/main" id="{20055EB2-FBCA-DBEB-5139-8693EDAA9B22}"/>
              </a:ext>
            </a:extLst>
          </p:cNvPr>
          <p:cNvSpPr txBox="1"/>
          <p:nvPr/>
        </p:nvSpPr>
        <p:spPr>
          <a:xfrm>
            <a:off x="1593467" y="4517936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Predicted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3" name="Group 6">
            <a:extLst>
              <a:ext uri="{FF2B5EF4-FFF2-40B4-BE49-F238E27FC236}">
                <a16:creationId xmlns:a16="http://schemas.microsoft.com/office/drawing/2014/main" id="{AC799BD7-65DD-09F3-668D-DA15270DD9B0}"/>
              </a:ext>
            </a:extLst>
          </p:cNvPr>
          <p:cNvGrpSpPr/>
          <p:nvPr/>
        </p:nvGrpSpPr>
        <p:grpSpPr>
          <a:xfrm>
            <a:off x="1194473" y="4588369"/>
            <a:ext cx="432000" cy="252000"/>
            <a:chOff x="9734418" y="4133580"/>
            <a:chExt cx="432000" cy="252000"/>
          </a:xfrm>
        </p:grpSpPr>
        <p:cxnSp>
          <p:nvCxnSpPr>
            <p:cNvPr id="114" name="Straight Connector 102">
              <a:extLst>
                <a:ext uri="{FF2B5EF4-FFF2-40B4-BE49-F238E27FC236}">
                  <a16:creationId xmlns:a16="http://schemas.microsoft.com/office/drawing/2014/main" id="{C1736C7A-3655-A931-D9A5-44DB6829B2A0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Diamond 97">
              <a:extLst>
                <a:ext uri="{FF2B5EF4-FFF2-40B4-BE49-F238E27FC236}">
                  <a16:creationId xmlns:a16="http://schemas.microsoft.com/office/drawing/2014/main" id="{3BFD4C98-DE20-342B-E6D8-BCCEB47D2D9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28">
            <a:extLst>
              <a:ext uri="{FF2B5EF4-FFF2-40B4-BE49-F238E27FC236}">
                <a16:creationId xmlns:a16="http://schemas.microsoft.com/office/drawing/2014/main" id="{68265A4A-834B-8AE9-0F86-11355FDDB3CC}"/>
              </a:ext>
            </a:extLst>
          </p:cNvPr>
          <p:cNvSpPr txBox="1"/>
          <p:nvPr/>
        </p:nvSpPr>
        <p:spPr>
          <a:xfrm rot="16200000">
            <a:off x="-1248545" y="2812974"/>
            <a:ext cx="3183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(iRT: 1000/ms)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Diamond 52">
            <a:extLst>
              <a:ext uri="{FF2B5EF4-FFF2-40B4-BE49-F238E27FC236}">
                <a16:creationId xmlns:a16="http://schemas.microsoft.com/office/drawing/2014/main" id="{9CD5644C-DE2A-4949-A656-794F67A0C1D1}"/>
              </a:ext>
            </a:extLst>
          </p:cNvPr>
          <p:cNvSpPr/>
          <p:nvPr/>
        </p:nvSpPr>
        <p:spPr>
          <a:xfrm>
            <a:off x="5418690" y="1712338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amond 52">
            <a:extLst>
              <a:ext uri="{FF2B5EF4-FFF2-40B4-BE49-F238E27FC236}">
                <a16:creationId xmlns:a16="http://schemas.microsoft.com/office/drawing/2014/main" id="{5BBA92AF-07D2-441D-9A21-4949A974ADCC}"/>
              </a:ext>
            </a:extLst>
          </p:cNvPr>
          <p:cNvSpPr/>
          <p:nvPr/>
        </p:nvSpPr>
        <p:spPr>
          <a:xfrm>
            <a:off x="7259500" y="3351104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590E6F7-304C-4E81-A726-EC9887FBED56}"/>
              </a:ext>
            </a:extLst>
          </p:cNvPr>
          <p:cNvSpPr txBox="1"/>
          <p:nvPr/>
        </p:nvSpPr>
        <p:spPr>
          <a:xfrm>
            <a:off x="1410473" y="1714939"/>
            <a:ext cx="1385305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apple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DA1C861B-50AD-40A3-AAB1-A88B7C7C3801}"/>
              </a:ext>
            </a:extLst>
          </p:cNvPr>
          <p:cNvSpPr txBox="1"/>
          <p:nvPr/>
        </p:nvSpPr>
        <p:spPr>
          <a:xfrm>
            <a:off x="7608888" y="1590705"/>
            <a:ext cx="3481806" cy="1569660"/>
          </a:xfrm>
          <a:prstGeom prst="rect">
            <a:avLst/>
          </a:prstGeom>
          <a:solidFill>
            <a:srgbClr val="CEA2FF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direction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Effects in literature/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previous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studies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44FF0F3B-B02A-4DA3-81A8-FDCE397694E9}"/>
              </a:ext>
            </a:extLst>
          </p:cNvPr>
          <p:cNvSpPr txBox="1"/>
          <p:nvPr/>
        </p:nvSpPr>
        <p:spPr>
          <a:xfrm>
            <a:off x="5977794" y="2419039"/>
            <a:ext cx="1106648" cy="461665"/>
          </a:xfrm>
          <a:prstGeom prst="rect">
            <a:avLst/>
          </a:prstGeom>
          <a:solidFill>
            <a:srgbClr val="CC397B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???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AFD5E15-212B-44FB-90EA-00D99E33EF3B}"/>
              </a:ext>
            </a:extLst>
          </p:cNvPr>
          <p:cNvSpPr txBox="1"/>
          <p:nvPr/>
        </p:nvSpPr>
        <p:spPr>
          <a:xfrm>
            <a:off x="2961619" y="1709121"/>
            <a:ext cx="1385305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peach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745B07F9-7F17-41E0-83CB-1F8328B375CC}"/>
              </a:ext>
            </a:extLst>
          </p:cNvPr>
          <p:cNvSpPr txBox="1"/>
          <p:nvPr/>
        </p:nvSpPr>
        <p:spPr>
          <a:xfrm>
            <a:off x="1410473" y="3197737"/>
            <a:ext cx="1385305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&amp;%£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14DA422-AC86-4F70-A77A-E7DD7649A549}"/>
              </a:ext>
            </a:extLst>
          </p:cNvPr>
          <p:cNvSpPr txBox="1"/>
          <p:nvPr/>
        </p:nvSpPr>
        <p:spPr>
          <a:xfrm>
            <a:off x="2961619" y="3191919"/>
            <a:ext cx="1385305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peach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Diamond 52">
            <a:extLst>
              <a:ext uri="{FF2B5EF4-FFF2-40B4-BE49-F238E27FC236}">
                <a16:creationId xmlns:a16="http://schemas.microsoft.com/office/drawing/2014/main" id="{7575AE3E-99A2-466A-84FA-DE2D2AB21F48}"/>
              </a:ext>
            </a:extLst>
          </p:cNvPr>
          <p:cNvSpPr/>
          <p:nvPr/>
        </p:nvSpPr>
        <p:spPr>
          <a:xfrm>
            <a:off x="5418690" y="1286183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19">
            <a:extLst>
              <a:ext uri="{FF2B5EF4-FFF2-40B4-BE49-F238E27FC236}">
                <a16:creationId xmlns:a16="http://schemas.microsoft.com/office/drawing/2014/main" id="{68226DD1-D5EC-46F1-A074-C43107CCA9AD}"/>
              </a:ext>
            </a:extLst>
          </p:cNvPr>
          <p:cNvCxnSpPr>
            <a:cxnSpLocks/>
          </p:cNvCxnSpPr>
          <p:nvPr/>
        </p:nvCxnSpPr>
        <p:spPr>
          <a:xfrm>
            <a:off x="5303059" y="1388973"/>
            <a:ext cx="0" cy="466414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63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8" grpId="0" animBg="1"/>
      <p:bldP spid="66" grpId="0" animBg="1"/>
      <p:bldP spid="68" grpId="0" animBg="1"/>
      <p:bldP spid="68" grpId="1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9;p3"/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Background 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12845" y="735773"/>
            <a:ext cx="2152683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magine 25">
            <a:extLst>
              <a:ext uri="{FF2B5EF4-FFF2-40B4-BE49-F238E27FC236}">
                <a16:creationId xmlns:a16="http://schemas.microsoft.com/office/drawing/2014/main" id="{69C883F0-C000-4D73-A457-6E4AFFDCD2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003" t="25133" r="5873"/>
          <a:stretch/>
        </p:blipFill>
        <p:spPr>
          <a:xfrm>
            <a:off x="508223" y="913721"/>
            <a:ext cx="2757071" cy="2436347"/>
          </a:xfrm>
          <a:prstGeom prst="rect">
            <a:avLst/>
          </a:prstGeom>
        </p:spPr>
      </p:pic>
      <p:sp>
        <p:nvSpPr>
          <p:cNvPr id="27" name="Google Shape;130;p3">
            <a:extLst>
              <a:ext uri="{FF2B5EF4-FFF2-40B4-BE49-F238E27FC236}">
                <a16:creationId xmlns:a16="http://schemas.microsoft.com/office/drawing/2014/main" id="{2D226D9B-81C5-4F7F-B15F-F35F47539E57}"/>
              </a:ext>
            </a:extLst>
          </p:cNvPr>
          <p:cNvSpPr txBox="1"/>
          <p:nvPr/>
        </p:nvSpPr>
        <p:spPr>
          <a:xfrm>
            <a:off x="6096000" y="2950974"/>
            <a:ext cx="4282223" cy="160039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4000" b="1" i="0" u="none" strike="noStrike" cap="none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–</a:t>
            </a:r>
            <a:endParaRPr lang="it-IT" sz="3200" b="1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 b="1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Stroop Effect (SE)</a:t>
            </a:r>
            <a:endParaRPr lang="it-IT" sz="2400" i="0" u="none" strike="noStrike" cap="non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Performance </a:t>
            </a:r>
            <a:r>
              <a:rPr lang="it-IT" sz="2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decline</a:t>
            </a:r>
            <a:r>
              <a:rPr lang="it-IT" sz="2400" b="1" i="0" u="none" strike="noStrike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</a:p>
        </p:txBody>
      </p:sp>
      <p:pic>
        <p:nvPicPr>
          <p:cNvPr id="29" name="Immagine 34">
            <a:extLst>
              <a:ext uri="{FF2B5EF4-FFF2-40B4-BE49-F238E27FC236}">
                <a16:creationId xmlns:a16="http://schemas.microsoft.com/office/drawing/2014/main" id="{0EC799CE-148B-47D4-9FC7-E391DB7A4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2621" y="2881707"/>
            <a:ext cx="670618" cy="723963"/>
          </a:xfrm>
          <a:prstGeom prst="rect">
            <a:avLst/>
          </a:prstGeom>
        </p:spPr>
      </p:pic>
      <p:pic>
        <p:nvPicPr>
          <p:cNvPr id="30" name="Immagine 37">
            <a:extLst>
              <a:ext uri="{FF2B5EF4-FFF2-40B4-BE49-F238E27FC236}">
                <a16:creationId xmlns:a16="http://schemas.microsoft.com/office/drawing/2014/main" id="{80519E1E-3AB2-4EE7-8E26-5702AB09A8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1211" y="2851225"/>
            <a:ext cx="678239" cy="754445"/>
          </a:xfrm>
          <a:prstGeom prst="rect">
            <a:avLst/>
          </a:prstGeom>
        </p:spPr>
      </p:pic>
      <p:sp>
        <p:nvSpPr>
          <p:cNvPr id="31" name="Google Shape;130;p3">
            <a:extLst>
              <a:ext uri="{FF2B5EF4-FFF2-40B4-BE49-F238E27FC236}">
                <a16:creationId xmlns:a16="http://schemas.microsoft.com/office/drawing/2014/main" id="{58DA3739-2A36-4CE5-B8E6-A1813A9EA34D}"/>
              </a:ext>
            </a:extLst>
          </p:cNvPr>
          <p:cNvSpPr txBox="1"/>
          <p:nvPr/>
        </p:nvSpPr>
        <p:spPr>
          <a:xfrm>
            <a:off x="8237111" y="2332614"/>
            <a:ext cx="1969256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Incongruent</a:t>
            </a:r>
            <a:endParaRPr sz="2400" b="0" i="0" u="none" strike="noStrike" cap="non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32" name="Google Shape;130;p3">
            <a:extLst>
              <a:ext uri="{FF2B5EF4-FFF2-40B4-BE49-F238E27FC236}">
                <a16:creationId xmlns:a16="http://schemas.microsoft.com/office/drawing/2014/main" id="{0F172905-E42A-4534-B2AF-75A8665998DC}"/>
              </a:ext>
            </a:extLst>
          </p:cNvPr>
          <p:cNvSpPr txBox="1"/>
          <p:nvPr/>
        </p:nvSpPr>
        <p:spPr>
          <a:xfrm>
            <a:off x="6233483" y="2332614"/>
            <a:ext cx="1969256" cy="46162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 b="1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Congruent</a:t>
            </a:r>
            <a:endParaRPr sz="2400" b="0" i="0" u="none" strike="noStrike" cap="none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2D9C1C93-1F0D-47A4-914F-B9F92D657247}"/>
              </a:ext>
            </a:extLst>
          </p:cNvPr>
          <p:cNvGrpSpPr/>
          <p:nvPr/>
        </p:nvGrpSpPr>
        <p:grpSpPr>
          <a:xfrm>
            <a:off x="6498111" y="1160463"/>
            <a:ext cx="1440000" cy="1080000"/>
            <a:chOff x="6498111" y="1160463"/>
            <a:chExt cx="1440000" cy="1080000"/>
          </a:xfrm>
        </p:grpSpPr>
        <p:sp>
          <p:nvSpPr>
            <p:cNvPr id="34" name="Rectangle 63">
              <a:extLst>
                <a:ext uri="{FF2B5EF4-FFF2-40B4-BE49-F238E27FC236}">
                  <a16:creationId xmlns:a16="http://schemas.microsoft.com/office/drawing/2014/main" id="{6A6C71E8-4323-4633-A9A4-FF12333BC009}"/>
                </a:ext>
              </a:extLst>
            </p:cNvPr>
            <p:cNvSpPr/>
            <p:nvPr/>
          </p:nvSpPr>
          <p:spPr>
            <a:xfrm>
              <a:off x="6498111" y="1160463"/>
              <a:ext cx="1440000" cy="10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8FAA1463-C72C-406D-9F96-8A8957C42584}"/>
                </a:ext>
              </a:extLst>
            </p:cNvPr>
            <p:cNvSpPr txBox="1"/>
            <p:nvPr/>
          </p:nvSpPr>
          <p:spPr>
            <a:xfrm>
              <a:off x="6584628" y="1757348"/>
              <a:ext cx="298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ym typeface="Wingdings" panose="05000000000000000000" pitchFamily="2" charset="2"/>
                </a:rPr>
                <a:t></a:t>
              </a:r>
              <a:endParaRPr lang="en-GB" sz="2000" dirty="0"/>
            </a:p>
          </p:txBody>
        </p:sp>
      </p:grp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70CBD57D-2A83-481A-872B-DC93AC200C14}"/>
              </a:ext>
            </a:extLst>
          </p:cNvPr>
          <p:cNvGrpSpPr/>
          <p:nvPr/>
        </p:nvGrpSpPr>
        <p:grpSpPr>
          <a:xfrm>
            <a:off x="8501740" y="1160463"/>
            <a:ext cx="1440000" cy="1080000"/>
            <a:chOff x="8501740" y="1160463"/>
            <a:chExt cx="1440000" cy="1080000"/>
          </a:xfrm>
        </p:grpSpPr>
        <p:sp>
          <p:nvSpPr>
            <p:cNvPr id="37" name="Rectangle 60">
              <a:extLst>
                <a:ext uri="{FF2B5EF4-FFF2-40B4-BE49-F238E27FC236}">
                  <a16:creationId xmlns:a16="http://schemas.microsoft.com/office/drawing/2014/main" id="{FD625D0F-513B-48A2-B5EB-66D569914A70}"/>
                </a:ext>
              </a:extLst>
            </p:cNvPr>
            <p:cNvSpPr/>
            <p:nvPr/>
          </p:nvSpPr>
          <p:spPr>
            <a:xfrm>
              <a:off x="8501740" y="1160463"/>
              <a:ext cx="1440000" cy="10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/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69C53787-FF32-4F1A-9925-3C1DCDD1EE7D}"/>
                </a:ext>
              </a:extLst>
            </p:cNvPr>
            <p:cNvSpPr txBox="1"/>
            <p:nvPr/>
          </p:nvSpPr>
          <p:spPr>
            <a:xfrm>
              <a:off x="8584447" y="1225624"/>
              <a:ext cx="298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ym typeface="Wingdings" panose="05000000000000000000" pitchFamily="2" charset="2"/>
                </a:rPr>
                <a:t>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6187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39748" y="1186269"/>
            <a:ext cx="7987152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MULTIPLE-LOCI HYPOTHESIS: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Stroop performance is </a:t>
            </a:r>
            <a:r>
              <a:rPr lang="it-IT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composite </a:t>
            </a:r>
            <a:r>
              <a:rPr lang="it-IT" sz="2400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effects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occuring at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loci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(Parris et al., 2022)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Google Shape;158;p3"/>
          <p:cNvSpPr txBox="1"/>
          <p:nvPr/>
        </p:nvSpPr>
        <p:spPr>
          <a:xfrm>
            <a:off x="341494" y="3777752"/>
            <a:ext cx="3459390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191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571FF"/>
              </a:buClr>
              <a:buSzPct val="99000"/>
              <a:buFont typeface="+mj-lt"/>
              <a:buAutoNum type="arabicParenR"/>
            </a:pPr>
            <a:r>
              <a:rPr lang="it-IT" sz="20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STIMULUS LOCUS</a:t>
            </a:r>
            <a:br>
              <a:rPr lang="it-IT" sz="20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</a:br>
            <a:endParaRPr lang="it-IT" sz="20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marL="4191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571FF"/>
              </a:buClr>
              <a:buSzPct val="99000"/>
              <a:buFont typeface="+mj-lt"/>
              <a:buAutoNum type="arabicParenR"/>
            </a:pP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RESPONSE LOCUS</a:t>
            </a:r>
            <a:b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</a:br>
            <a:b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</a:br>
            <a:endParaRPr lang="it-IT" sz="2000" b="1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  <a:p>
            <a:pPr marL="4191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571FF"/>
              </a:buClr>
              <a:buSzPct val="99000"/>
              <a:buFont typeface="+mj-lt"/>
              <a:buAutoNum type="arabicParenR"/>
            </a:pPr>
            <a:r>
              <a:rPr lang="it-IT" sz="2000" b="1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TASK LOCUS</a:t>
            </a:r>
            <a:endParaRPr sz="20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0792" y="3963210"/>
            <a:ext cx="1936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Interference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b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Facilitation</a:t>
            </a:r>
            <a:endParaRPr lang="en-US" sz="20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0792" y="6120845"/>
            <a:ext cx="1936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Interference</a:t>
            </a:r>
            <a:endParaRPr lang="en-US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6" descr="C:\Users\Ilaria\Documents\Ettore_tmp\Giada\StroopLoci2\xPTK\sts_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965" y="3963275"/>
            <a:ext cx="1327296" cy="132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9563105" y="4069479"/>
            <a:ext cx="1374231" cy="1114888"/>
            <a:chOff x="3409789" y="555526"/>
            <a:chExt cx="1248519" cy="1014810"/>
          </a:xfrm>
        </p:grpSpPr>
        <p:grpSp>
          <p:nvGrpSpPr>
            <p:cNvPr id="12" name="Group 11"/>
            <p:cNvGrpSpPr/>
            <p:nvPr/>
          </p:nvGrpSpPr>
          <p:grpSpPr>
            <a:xfrm>
              <a:off x="3506180" y="1210336"/>
              <a:ext cx="1055737" cy="360000"/>
              <a:chOff x="3563888" y="1210336"/>
              <a:chExt cx="1055737" cy="360000"/>
            </a:xfrm>
          </p:grpSpPr>
          <p:sp>
            <p:nvSpPr>
              <p:cNvPr id="16" name="Bevel 15"/>
              <p:cNvSpPr/>
              <p:nvPr/>
            </p:nvSpPr>
            <p:spPr>
              <a:xfrm>
                <a:off x="3563888" y="1210336"/>
                <a:ext cx="360040" cy="360000"/>
              </a:xfrm>
              <a:prstGeom prst="bevel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Bevel 16"/>
              <p:cNvSpPr/>
              <p:nvPr/>
            </p:nvSpPr>
            <p:spPr>
              <a:xfrm>
                <a:off x="4259585" y="1210336"/>
                <a:ext cx="360040" cy="360000"/>
              </a:xfrm>
              <a:prstGeom prst="bevel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409789" y="555526"/>
              <a:ext cx="1248519" cy="360000"/>
              <a:chOff x="3419872" y="627534"/>
              <a:chExt cx="1248519" cy="360000"/>
            </a:xfrm>
          </p:grpSpPr>
          <p:sp>
            <p:nvSpPr>
              <p:cNvPr id="14" name="Bevel 13"/>
              <p:cNvSpPr/>
              <p:nvPr/>
            </p:nvSpPr>
            <p:spPr>
              <a:xfrm>
                <a:off x="3419872" y="627534"/>
                <a:ext cx="360040" cy="360000"/>
              </a:xfrm>
              <a:prstGeom prst="bevel">
                <a:avLst/>
              </a:prstGeom>
              <a:solidFill>
                <a:schemeClr val="bg1">
                  <a:lumMod val="50000"/>
                </a:schemeClr>
              </a:solidFill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Bevel 14"/>
              <p:cNvSpPr/>
              <p:nvPr/>
            </p:nvSpPr>
            <p:spPr>
              <a:xfrm>
                <a:off x="4308351" y="627534"/>
                <a:ext cx="360040" cy="360000"/>
              </a:xfrm>
              <a:prstGeom prst="bevel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6928338" y="3350068"/>
            <a:ext cx="2146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Stimulus-Stimulus overlap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77121" y="3350068"/>
            <a:ext cx="2146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Stimulus-Response overlap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46964" y="5414560"/>
            <a:ext cx="348545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Dimensional overlap model </a:t>
            </a:r>
            <a:r>
              <a:rPr lang="it-IT" sz="1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(Kornblum, 1999)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42460" y="6118910"/>
            <a:ext cx="3294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 </a:t>
            </a:r>
            <a:r>
              <a:rPr lang="it-IT" sz="1800" b="1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competing</a:t>
            </a:r>
            <a:r>
              <a:rPr lang="it-IT" sz="1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task-sets</a:t>
            </a:r>
            <a:endParaRPr lang="en-US" sz="1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244850" y="4051490"/>
            <a:ext cx="1046898" cy="838586"/>
            <a:chOff x="3244850" y="3153136"/>
            <a:chExt cx="1046898" cy="838586"/>
          </a:xfrm>
        </p:grpSpPr>
        <p:sp>
          <p:nvSpPr>
            <p:cNvPr id="4" name="Right Brace 3"/>
            <p:cNvSpPr/>
            <p:nvPr/>
          </p:nvSpPr>
          <p:spPr>
            <a:xfrm>
              <a:off x="3780440" y="3153136"/>
              <a:ext cx="259308" cy="835049"/>
            </a:xfrm>
            <a:prstGeom prst="rightBrace">
              <a:avLst>
                <a:gd name="adj1" fmla="val 24862"/>
                <a:gd name="adj2" fmla="val 50000"/>
              </a:avLst>
            </a:prstGeom>
            <a:ln w="34925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4" idx="0"/>
            </p:cNvCxnSpPr>
            <p:nvPr/>
          </p:nvCxnSpPr>
          <p:spPr>
            <a:xfrm flipH="1">
              <a:off x="3244850" y="3153136"/>
              <a:ext cx="535590" cy="0"/>
            </a:xfrm>
            <a:prstGeom prst="line">
              <a:avLst/>
            </a:prstGeom>
            <a:ln w="34925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3265294" y="3991722"/>
              <a:ext cx="535590" cy="0"/>
            </a:xfrm>
            <a:prstGeom prst="line">
              <a:avLst/>
            </a:prstGeom>
            <a:ln w="34925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4039748" y="3571021"/>
              <a:ext cx="252000" cy="0"/>
            </a:xfrm>
            <a:prstGeom prst="line">
              <a:avLst/>
            </a:prstGeom>
            <a:ln w="34925">
              <a:solidFill>
                <a:srgbClr val="CEA2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flipH="1">
            <a:off x="2724150" y="6327590"/>
            <a:ext cx="1533554" cy="0"/>
          </a:xfrm>
          <a:prstGeom prst="line">
            <a:avLst/>
          </a:prstGeom>
          <a:ln w="34925">
            <a:solidFill>
              <a:srgbClr val="CEA2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magine 25">
            <a:extLst>
              <a:ext uri="{FF2B5EF4-FFF2-40B4-BE49-F238E27FC236}">
                <a16:creationId xmlns:a16="http://schemas.microsoft.com/office/drawing/2014/main" id="{69C883F0-C000-4D73-A457-6E4AFFDCD2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003" t="25133" r="5873"/>
          <a:stretch/>
        </p:blipFill>
        <p:spPr>
          <a:xfrm>
            <a:off x="508223" y="913721"/>
            <a:ext cx="2757071" cy="2436347"/>
          </a:xfrm>
          <a:prstGeom prst="rect">
            <a:avLst/>
          </a:prstGeom>
        </p:spPr>
      </p:pic>
      <p:sp>
        <p:nvSpPr>
          <p:cNvPr id="27" name="Google Shape;149;p3">
            <a:extLst>
              <a:ext uri="{FF2B5EF4-FFF2-40B4-BE49-F238E27FC236}">
                <a16:creationId xmlns:a16="http://schemas.microsoft.com/office/drawing/2014/main" id="{24DA2731-A1B2-42B1-A556-78C79CB6946F}"/>
              </a:ext>
            </a:extLst>
          </p:cNvPr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Background 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29" name="Straight Connector 2">
            <a:extLst>
              <a:ext uri="{FF2B5EF4-FFF2-40B4-BE49-F238E27FC236}">
                <a16:creationId xmlns:a16="http://schemas.microsoft.com/office/drawing/2014/main" id="{A8C9F305-7147-47B6-8B09-C8E65D32D2B2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2152683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8040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9;p3"/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800"/>
            </a:pPr>
            <a:r>
              <a:rPr lang="en-GB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Where we started</a:t>
            </a:r>
            <a:endParaRPr sz="32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12845" y="735773"/>
            <a:ext cx="3217209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2564988"/>
            <a:ext cx="121920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AIM: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decompose the Stroop effect and empirically assess the weights of the three loci </a:t>
            </a:r>
            <a:b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GB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facilitation effects (FE)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interference effects (IE)</a:t>
            </a:r>
          </a:p>
        </p:txBody>
      </p:sp>
      <p:sp>
        <p:nvSpPr>
          <p:cNvPr id="6" name="TextBox 21">
            <a:extLst>
              <a:ext uri="{FF2B5EF4-FFF2-40B4-BE49-F238E27FC236}">
                <a16:creationId xmlns:a16="http://schemas.microsoft.com/office/drawing/2014/main" id="{D0BB87D3-E010-4E85-B7D1-DC5A007CA08F}"/>
              </a:ext>
            </a:extLst>
          </p:cNvPr>
          <p:cNvSpPr txBox="1"/>
          <p:nvPr/>
        </p:nvSpPr>
        <p:spPr>
          <a:xfrm>
            <a:off x="288920" y="4053611"/>
            <a:ext cx="659448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ONLINE STUDIES, </a:t>
            </a:r>
            <a:r>
              <a:rPr lang="it-IT" sz="24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PRE-REGISTERED</a:t>
            </a:r>
          </a:p>
          <a:p>
            <a:pPr marL="285750" indent="-285750">
              <a:lnSpc>
                <a:spcPct val="130000"/>
              </a:lnSpc>
              <a:buClr>
                <a:srgbClr val="CEA2FF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1: n = 153</a:t>
            </a:r>
            <a:endParaRPr lang="it-IT" sz="24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30000"/>
              </a:lnSpc>
              <a:buClr>
                <a:srgbClr val="CEA2FF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2: n = 126</a:t>
            </a:r>
          </a:p>
          <a:p>
            <a:pPr marL="285750" indent="-285750">
              <a:lnSpc>
                <a:spcPct val="130000"/>
              </a:lnSpc>
              <a:buClr>
                <a:srgbClr val="CEA2FF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3: preliminary data </a:t>
            </a:r>
            <a:r>
              <a:rPr lang="it-IT" sz="2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(n=26)</a:t>
            </a:r>
            <a:endParaRPr lang="it-IT" sz="24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30000"/>
              </a:lnSpc>
              <a:buClr>
                <a:srgbClr val="CEA2FF"/>
              </a:buClr>
              <a:buFont typeface="Wingdings" panose="05000000000000000000" pitchFamily="2" charset="2"/>
              <a:buChar char="§"/>
            </a:pPr>
            <a:r>
              <a:rPr lang="it-IT" sz="2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(to be continued...)</a:t>
            </a:r>
          </a:p>
        </p:txBody>
      </p:sp>
      <p:sp>
        <p:nvSpPr>
          <p:cNvPr id="7" name="TextBox 21">
            <a:extLst>
              <a:ext uri="{FF2B5EF4-FFF2-40B4-BE49-F238E27FC236}">
                <a16:creationId xmlns:a16="http://schemas.microsoft.com/office/drawing/2014/main" id="{73BBB956-ACC5-485E-B726-0C03E2398887}"/>
              </a:ext>
            </a:extLst>
          </p:cNvPr>
          <p:cNvSpPr txBox="1"/>
          <p:nvPr/>
        </p:nvSpPr>
        <p:spPr>
          <a:xfrm>
            <a:off x="316523" y="892038"/>
            <a:ext cx="11500340" cy="1469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multiple-loci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theoretical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assumption is fundamental </a:t>
            </a:r>
            <a:b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design methodologically valid Stroop tasks, but... 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4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nobody has measured empirically (and in a valid way) the effects at these loci!</a:t>
            </a:r>
            <a:endParaRPr lang="en-US" sz="24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8096" y="4106321"/>
            <a:ext cx="393409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2400" b="1" dirty="0">
                <a:latin typeface="Calibri" panose="020F0502020204030204" pitchFamily="34" charset="0"/>
              </a:rPr>
              <a:t>A-priori power</a:t>
            </a:r>
          </a:p>
          <a:p>
            <a:pPr algn="ctr">
              <a:spcAft>
                <a:spcPts val="1200"/>
              </a:spcAft>
            </a:pPr>
            <a:r>
              <a:rPr lang="el-GR" sz="2400" dirty="0">
                <a:latin typeface="Calibri" panose="020F0502020204030204" pitchFamily="34" charset="0"/>
              </a:rPr>
              <a:t>α</a:t>
            </a:r>
            <a:r>
              <a:rPr lang="it-IT" sz="2400" dirty="0">
                <a:latin typeface="Calibri" panose="020F0502020204030204" pitchFamily="34" charset="0"/>
              </a:rPr>
              <a:t> = .05; 1-</a:t>
            </a:r>
            <a:r>
              <a:rPr lang="el-GR" sz="2400" dirty="0">
                <a:latin typeface="Calibri" panose="020F0502020204030204" pitchFamily="34" charset="0"/>
              </a:rPr>
              <a:t>β</a:t>
            </a:r>
            <a:r>
              <a:rPr lang="it-IT" sz="2400" dirty="0">
                <a:latin typeface="Calibri" panose="020F0502020204030204" pitchFamily="34" charset="0"/>
              </a:rPr>
              <a:t> = .80 </a:t>
            </a:r>
            <a:br>
              <a:rPr lang="it-IT" sz="2400" dirty="0">
                <a:latin typeface="Calibri" panose="020F0502020204030204" pitchFamily="34" charset="0"/>
              </a:rPr>
            </a:br>
            <a:r>
              <a:rPr lang="it-IT" sz="2400" i="1" dirty="0">
                <a:latin typeface="Calibri" panose="020F0502020204030204" pitchFamily="34" charset="0"/>
              </a:rPr>
              <a:t>d</a:t>
            </a:r>
            <a:r>
              <a:rPr lang="it-IT" sz="2400" dirty="0">
                <a:latin typeface="Calibri" panose="020F0502020204030204" pitchFamily="34" charset="0"/>
              </a:rPr>
              <a:t> = 0.35 (from available data)</a:t>
            </a:r>
          </a:p>
          <a:p>
            <a:pPr algn="ctr">
              <a:spcAft>
                <a:spcPts val="1200"/>
              </a:spcAft>
            </a:pPr>
            <a:r>
              <a:rPr lang="it-IT" sz="2400" dirty="0">
                <a:latin typeface="Calibri" panose="020F0502020204030204" pitchFamily="34" charset="0"/>
              </a:rPr>
              <a:t>Tests: T</a:t>
            </a:r>
            <a:r>
              <a:rPr lang="it-IT" sz="2400" baseline="-25000" dirty="0">
                <a:latin typeface="Calibri" panose="020F0502020204030204" pitchFamily="34" charset="0"/>
              </a:rPr>
              <a:t>+0</a:t>
            </a:r>
            <a:r>
              <a:rPr lang="it-IT" sz="2400" dirty="0">
                <a:latin typeface="Calibri" panose="020F0502020204030204" pitchFamily="34" charset="0"/>
              </a:rPr>
              <a:t>, T</a:t>
            </a:r>
            <a:r>
              <a:rPr lang="it-IT" sz="2400" baseline="-25000" dirty="0">
                <a:latin typeface="Calibri" panose="020F0502020204030204" pitchFamily="34" charset="0"/>
              </a:rPr>
              <a:t>10</a:t>
            </a:r>
            <a:r>
              <a:rPr lang="it-IT" sz="2400" dirty="0">
                <a:latin typeface="Calibri" panose="020F0502020204030204" pitchFamily="34" charset="0"/>
              </a:rPr>
              <a:t>, TOST</a:t>
            </a:r>
          </a:p>
          <a:p>
            <a:pPr algn="ctr">
              <a:spcAft>
                <a:spcPts val="1200"/>
              </a:spcAft>
            </a:pPr>
            <a:r>
              <a:rPr lang="it-IT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required n = 70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11119" y="4123254"/>
            <a:ext cx="247054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2400" b="1" dirty="0">
                <a:latin typeface="Calibri" panose="020F0502020204030204" pitchFamily="34" charset="0"/>
              </a:rPr>
              <a:t>Sensitivity power</a:t>
            </a:r>
          </a:p>
          <a:p>
            <a:pPr algn="ctr">
              <a:spcAft>
                <a:spcPts val="1200"/>
              </a:spcAft>
            </a:pPr>
            <a:r>
              <a:rPr lang="it-IT" sz="2400" b="1" i="1" dirty="0">
                <a:latin typeface="Calibri" panose="020F0502020204030204" pitchFamily="34" charset="0"/>
              </a:rPr>
              <a:t>d</a:t>
            </a:r>
            <a:r>
              <a:rPr lang="it-IT" sz="2400" b="1" dirty="0">
                <a:latin typeface="Calibri" panose="020F0502020204030204" pitchFamily="34" charset="0"/>
              </a:rPr>
              <a:t> &gt; 0.20 (Study 1) </a:t>
            </a:r>
            <a:br>
              <a:rPr lang="it-IT" sz="2400" b="1" dirty="0">
                <a:latin typeface="Calibri" panose="020F0502020204030204" pitchFamily="34" charset="0"/>
              </a:rPr>
            </a:br>
            <a:r>
              <a:rPr lang="it-IT" sz="2400" b="1" i="1" dirty="0">
                <a:latin typeface="Calibri" panose="020F0502020204030204" pitchFamily="34" charset="0"/>
              </a:rPr>
              <a:t>d</a:t>
            </a:r>
            <a:r>
              <a:rPr lang="it-IT" sz="2400" b="1" dirty="0">
                <a:latin typeface="Calibri" panose="020F0502020204030204" pitchFamily="34" charset="0"/>
              </a:rPr>
              <a:t> &gt; 0.22 (Study 2)</a:t>
            </a:r>
          </a:p>
        </p:txBody>
      </p:sp>
    </p:spTree>
    <p:extLst>
      <p:ext uri="{BB962C8B-B14F-4D97-AF65-F5344CB8AC3E}">
        <p14:creationId xmlns:p14="http://schemas.microsoft.com/office/powerpoint/2010/main" val="1341267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9;p3"/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800"/>
            </a:pPr>
            <a:r>
              <a:rPr lang="en-GB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Experimental design in a nutshell </a:t>
            </a:r>
            <a:endParaRPr sz="32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12845" y="735773"/>
            <a:ext cx="5701101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1">
            <a:extLst>
              <a:ext uri="{FF2B5EF4-FFF2-40B4-BE49-F238E27FC236}">
                <a16:creationId xmlns:a16="http://schemas.microsoft.com/office/drawing/2014/main" id="{73BBB956-ACC5-485E-B726-0C03E2398887}"/>
              </a:ext>
            </a:extLst>
          </p:cNvPr>
          <p:cNvSpPr txBox="1"/>
          <p:nvPr/>
        </p:nvSpPr>
        <p:spPr>
          <a:xfrm>
            <a:off x="112846" y="1678101"/>
            <a:ext cx="3705175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Congruency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effect (CE)</a:t>
            </a:r>
            <a:b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aka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</a:t>
            </a:r>
            <a:r>
              <a:rPr lang="it-IT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effect)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21">
            <a:extLst>
              <a:ext uri="{FF2B5EF4-FFF2-40B4-BE49-F238E27FC236}">
                <a16:creationId xmlns:a16="http://schemas.microsoft.com/office/drawing/2014/main" id="{E5B73625-C7CD-4058-93C3-C583236743CE}"/>
              </a:ext>
            </a:extLst>
          </p:cNvPr>
          <p:cNvSpPr txBox="1"/>
          <p:nvPr/>
        </p:nvSpPr>
        <p:spPr>
          <a:xfrm>
            <a:off x="4791561" y="1897670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Stimulus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Google Shape;149;p3">
            <a:extLst>
              <a:ext uri="{FF2B5EF4-FFF2-40B4-BE49-F238E27FC236}">
                <a16:creationId xmlns:a16="http://schemas.microsoft.com/office/drawing/2014/main" id="{162F78E2-E404-44FB-9B9A-C26F19A256D1}"/>
              </a:ext>
            </a:extLst>
          </p:cNvPr>
          <p:cNvSpPr txBox="1"/>
          <p:nvPr/>
        </p:nvSpPr>
        <p:spPr>
          <a:xfrm>
            <a:off x="112845" y="1196975"/>
            <a:ext cx="158761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1" i="0" u="none" strike="noStrike" cap="none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Stroop</a:t>
            </a:r>
            <a:r>
              <a:rPr lang="it-IT" sz="2800" b="1" i="0" u="none" strike="noStrike" cap="none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: </a:t>
            </a:r>
            <a:endParaRPr b="1" i="0" u="none" strike="noStrike" cap="none" dirty="0">
              <a:solidFill>
                <a:srgbClr val="B571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9" name="Uguale a 8">
            <a:extLst>
              <a:ext uri="{FF2B5EF4-FFF2-40B4-BE49-F238E27FC236}">
                <a16:creationId xmlns:a16="http://schemas.microsoft.com/office/drawing/2014/main" id="{1BF8357C-5A7E-4DEA-9AF4-42072683D92A}"/>
              </a:ext>
            </a:extLst>
          </p:cNvPr>
          <p:cNvSpPr/>
          <p:nvPr/>
        </p:nvSpPr>
        <p:spPr>
          <a:xfrm>
            <a:off x="3922495" y="1992937"/>
            <a:ext cx="540000" cy="396000"/>
          </a:xfrm>
          <a:prstGeom prst="mathEqual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21">
            <a:extLst>
              <a:ext uri="{FF2B5EF4-FFF2-40B4-BE49-F238E27FC236}">
                <a16:creationId xmlns:a16="http://schemas.microsoft.com/office/drawing/2014/main" id="{A78A7A5D-A516-4C5B-9961-68762785C10F}"/>
              </a:ext>
            </a:extLst>
          </p:cNvPr>
          <p:cNvSpPr txBox="1"/>
          <p:nvPr/>
        </p:nvSpPr>
        <p:spPr>
          <a:xfrm>
            <a:off x="7479367" y="1897669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Response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21">
            <a:extLst>
              <a:ext uri="{FF2B5EF4-FFF2-40B4-BE49-F238E27FC236}">
                <a16:creationId xmlns:a16="http://schemas.microsoft.com/office/drawing/2014/main" id="{28E172B6-7A4D-4756-B904-90F5C0241BE9}"/>
              </a:ext>
            </a:extLst>
          </p:cNvPr>
          <p:cNvSpPr txBox="1"/>
          <p:nvPr/>
        </p:nvSpPr>
        <p:spPr>
          <a:xfrm>
            <a:off x="10102259" y="1897668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Segno di addizione 11">
            <a:extLst>
              <a:ext uri="{FF2B5EF4-FFF2-40B4-BE49-F238E27FC236}">
                <a16:creationId xmlns:a16="http://schemas.microsoft.com/office/drawing/2014/main" id="{432F46C6-FBDD-4E28-A689-FB684710598E}"/>
              </a:ext>
            </a:extLst>
          </p:cNvPr>
          <p:cNvSpPr/>
          <p:nvPr/>
        </p:nvSpPr>
        <p:spPr>
          <a:xfrm>
            <a:off x="6673516" y="1992937"/>
            <a:ext cx="479632" cy="479632"/>
          </a:xfrm>
          <a:prstGeom prst="mathPlus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egno di addizione 15">
            <a:extLst>
              <a:ext uri="{FF2B5EF4-FFF2-40B4-BE49-F238E27FC236}">
                <a16:creationId xmlns:a16="http://schemas.microsoft.com/office/drawing/2014/main" id="{8E6B39CA-8A35-4591-803E-C1D402B7532E}"/>
              </a:ext>
            </a:extLst>
          </p:cNvPr>
          <p:cNvSpPr/>
          <p:nvPr/>
        </p:nvSpPr>
        <p:spPr>
          <a:xfrm>
            <a:off x="9669122" y="1945302"/>
            <a:ext cx="479632" cy="479632"/>
          </a:xfrm>
          <a:prstGeom prst="mathPlus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21">
            <a:extLst>
              <a:ext uri="{FF2B5EF4-FFF2-40B4-BE49-F238E27FC236}">
                <a16:creationId xmlns:a16="http://schemas.microsoft.com/office/drawing/2014/main" id="{CC30C379-561B-4EF8-B7F5-A1ECCEEEF5EF}"/>
              </a:ext>
            </a:extLst>
          </p:cNvPr>
          <p:cNvSpPr txBox="1"/>
          <p:nvPr/>
        </p:nvSpPr>
        <p:spPr>
          <a:xfrm>
            <a:off x="112846" y="3541951"/>
            <a:ext cx="3705175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Congruency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effect (CE)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Google Shape;149;p3">
            <a:extLst>
              <a:ext uri="{FF2B5EF4-FFF2-40B4-BE49-F238E27FC236}">
                <a16:creationId xmlns:a16="http://schemas.microsoft.com/office/drawing/2014/main" id="{8C5D4443-5125-41B0-89E5-132FAFE54E72}"/>
              </a:ext>
            </a:extLst>
          </p:cNvPr>
          <p:cNvSpPr txBox="1"/>
          <p:nvPr/>
        </p:nvSpPr>
        <p:spPr>
          <a:xfrm>
            <a:off x="112845" y="3060825"/>
            <a:ext cx="380965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Flanker</a:t>
            </a:r>
            <a:r>
              <a:rPr lang="it-IT" sz="28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/</a:t>
            </a:r>
            <a:r>
              <a:rPr lang="it-IT" sz="28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Stroop</a:t>
            </a:r>
            <a:r>
              <a:rPr lang="it-IT" sz="28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-like</a:t>
            </a:r>
            <a:r>
              <a:rPr lang="it-IT" sz="2800" b="1" i="0" u="none" strike="noStrike" cap="none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: </a:t>
            </a:r>
            <a:endParaRPr b="1" i="0" u="none" strike="noStrike" cap="none" dirty="0">
              <a:solidFill>
                <a:srgbClr val="B571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407910C8-F9B7-42FB-A9B5-11921A559AEC}"/>
              </a:ext>
            </a:extLst>
          </p:cNvPr>
          <p:cNvSpPr txBox="1"/>
          <p:nvPr/>
        </p:nvSpPr>
        <p:spPr>
          <a:xfrm>
            <a:off x="4783541" y="3606152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Stimulus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Uguale a 19">
            <a:extLst>
              <a:ext uri="{FF2B5EF4-FFF2-40B4-BE49-F238E27FC236}">
                <a16:creationId xmlns:a16="http://schemas.microsoft.com/office/drawing/2014/main" id="{9809C8EB-C5B7-4360-899E-5CDDECFFDD48}"/>
              </a:ext>
            </a:extLst>
          </p:cNvPr>
          <p:cNvSpPr/>
          <p:nvPr/>
        </p:nvSpPr>
        <p:spPr>
          <a:xfrm>
            <a:off x="3914475" y="3701419"/>
            <a:ext cx="540000" cy="396000"/>
          </a:xfrm>
          <a:prstGeom prst="mathEqual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F298572D-8CDC-4500-86B1-F147B3E8B56C}"/>
              </a:ext>
            </a:extLst>
          </p:cNvPr>
          <p:cNvSpPr txBox="1"/>
          <p:nvPr/>
        </p:nvSpPr>
        <p:spPr>
          <a:xfrm>
            <a:off x="4791561" y="4971817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Response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1">
            <a:extLst>
              <a:ext uri="{FF2B5EF4-FFF2-40B4-BE49-F238E27FC236}">
                <a16:creationId xmlns:a16="http://schemas.microsoft.com/office/drawing/2014/main" id="{186568EB-D448-4A99-A1F9-EC6AFA65FF41}"/>
              </a:ext>
            </a:extLst>
          </p:cNvPr>
          <p:cNvSpPr txBox="1"/>
          <p:nvPr/>
        </p:nvSpPr>
        <p:spPr>
          <a:xfrm>
            <a:off x="124857" y="5015017"/>
            <a:ext cx="3705175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Congruency</a:t>
            </a: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effect (CE)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Google Shape;149;p3">
            <a:extLst>
              <a:ext uri="{FF2B5EF4-FFF2-40B4-BE49-F238E27FC236}">
                <a16:creationId xmlns:a16="http://schemas.microsoft.com/office/drawing/2014/main" id="{F2D3C06E-9653-4C08-8FBF-3890CCB0024E}"/>
              </a:ext>
            </a:extLst>
          </p:cNvPr>
          <p:cNvSpPr txBox="1"/>
          <p:nvPr/>
        </p:nvSpPr>
        <p:spPr>
          <a:xfrm>
            <a:off x="124856" y="4533891"/>
            <a:ext cx="380965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Simon</a:t>
            </a:r>
            <a:r>
              <a:rPr lang="it-IT" sz="2800" b="1" i="0" u="none" strike="noStrike" cap="none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: </a:t>
            </a:r>
            <a:endParaRPr b="1" i="0" u="none" strike="noStrike" cap="none" dirty="0">
              <a:solidFill>
                <a:srgbClr val="B571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25" name="Uguale a 24">
            <a:extLst>
              <a:ext uri="{FF2B5EF4-FFF2-40B4-BE49-F238E27FC236}">
                <a16:creationId xmlns:a16="http://schemas.microsoft.com/office/drawing/2014/main" id="{47147DEC-4C38-4EA6-A3F4-301B0E9943C5}"/>
              </a:ext>
            </a:extLst>
          </p:cNvPr>
          <p:cNvSpPr/>
          <p:nvPr/>
        </p:nvSpPr>
        <p:spPr>
          <a:xfrm>
            <a:off x="3926486" y="5174485"/>
            <a:ext cx="540000" cy="396000"/>
          </a:xfrm>
          <a:prstGeom prst="mathEqual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08579E83-F87D-470F-BC1B-3AB63E31B3E3}"/>
              </a:ext>
            </a:extLst>
          </p:cNvPr>
          <p:cNvSpPr txBox="1"/>
          <p:nvPr/>
        </p:nvSpPr>
        <p:spPr>
          <a:xfrm>
            <a:off x="6866030" y="3701419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Segno di addizione 26">
            <a:extLst>
              <a:ext uri="{FF2B5EF4-FFF2-40B4-BE49-F238E27FC236}">
                <a16:creationId xmlns:a16="http://schemas.microsoft.com/office/drawing/2014/main" id="{174CC2D2-B894-4EA4-BDC1-AE3C82DA94CC}"/>
              </a:ext>
            </a:extLst>
          </p:cNvPr>
          <p:cNvSpPr/>
          <p:nvPr/>
        </p:nvSpPr>
        <p:spPr>
          <a:xfrm>
            <a:off x="6432893" y="3749053"/>
            <a:ext cx="479632" cy="479632"/>
          </a:xfrm>
          <a:prstGeom prst="mathPlus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EF9581A9-8F5A-4301-A9E8-4611A8478F53}"/>
              </a:ext>
            </a:extLst>
          </p:cNvPr>
          <p:cNvSpPr txBox="1"/>
          <p:nvPr/>
        </p:nvSpPr>
        <p:spPr>
          <a:xfrm>
            <a:off x="6866030" y="5057071"/>
            <a:ext cx="1649352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it-IT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</a:t>
            </a:r>
            <a:endParaRPr lang="en-US" sz="28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Segno di addizione 28">
            <a:extLst>
              <a:ext uri="{FF2B5EF4-FFF2-40B4-BE49-F238E27FC236}">
                <a16:creationId xmlns:a16="http://schemas.microsoft.com/office/drawing/2014/main" id="{517B81C2-C7E3-4196-B93E-0E7DC7914CD5}"/>
              </a:ext>
            </a:extLst>
          </p:cNvPr>
          <p:cNvSpPr/>
          <p:nvPr/>
        </p:nvSpPr>
        <p:spPr>
          <a:xfrm>
            <a:off x="6432893" y="5104705"/>
            <a:ext cx="479632" cy="479632"/>
          </a:xfrm>
          <a:prstGeom prst="mathPlus">
            <a:avLst/>
          </a:prstGeom>
          <a:solidFill>
            <a:srgbClr val="CEA2FF"/>
          </a:solidFill>
          <a:ln>
            <a:solidFill>
              <a:srgbClr val="CC3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Google Shape;149;p3">
            <a:extLst>
              <a:ext uri="{FF2B5EF4-FFF2-40B4-BE49-F238E27FC236}">
                <a16:creationId xmlns:a16="http://schemas.microsoft.com/office/drawing/2014/main" id="{830A0078-7F31-45E0-91B4-314967EBB675}"/>
              </a:ext>
            </a:extLst>
          </p:cNvPr>
          <p:cNvSpPr txBox="1"/>
          <p:nvPr/>
        </p:nvSpPr>
        <p:spPr>
          <a:xfrm>
            <a:off x="4780016" y="6075892"/>
            <a:ext cx="378538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3 loci CE &gt; 2 loci CE</a:t>
            </a:r>
            <a:endParaRPr b="1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4233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149;p3">
            <a:extLst>
              <a:ext uri="{FF2B5EF4-FFF2-40B4-BE49-F238E27FC236}">
                <a16:creationId xmlns:a16="http://schemas.microsoft.com/office/drawing/2014/main" id="{FF5757C5-7B8F-45E2-ACAA-FC3D166AA092}"/>
              </a:ext>
            </a:extLst>
          </p:cNvPr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Experimental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paradigms</a:t>
            </a: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 (Study 3)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cxnSp>
        <p:nvCxnSpPr>
          <p:cNvPr id="34" name="Straight Connector 40">
            <a:extLst>
              <a:ext uri="{FF2B5EF4-FFF2-40B4-BE49-F238E27FC236}">
                <a16:creationId xmlns:a16="http://schemas.microsoft.com/office/drawing/2014/main" id="{00E367E1-9FF9-44A9-A569-D03D10C08B71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5718759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uppo 118">
            <a:extLst>
              <a:ext uri="{FF2B5EF4-FFF2-40B4-BE49-F238E27FC236}">
                <a16:creationId xmlns:a16="http://schemas.microsoft.com/office/drawing/2014/main" id="{3C5A9A7E-ABB7-48B7-B648-99B9C1A6B9B0}"/>
              </a:ext>
            </a:extLst>
          </p:cNvPr>
          <p:cNvGrpSpPr/>
          <p:nvPr/>
        </p:nvGrpSpPr>
        <p:grpSpPr>
          <a:xfrm>
            <a:off x="365576" y="2329152"/>
            <a:ext cx="3425271" cy="1092737"/>
            <a:chOff x="2252745" y="5422462"/>
            <a:chExt cx="2281067" cy="720000"/>
          </a:xfrm>
        </p:grpSpPr>
        <p:pic>
          <p:nvPicPr>
            <p:cNvPr id="120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A8985707-4E73-44A2-8A33-4BFE885DD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21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C4440A86-8FE5-4148-949A-9B924B030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22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C96F5A7-89B5-44A2-A8C3-68786EB8E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E848167E-BD47-452E-BEE2-FA40BDBEAF59}"/>
              </a:ext>
            </a:extLst>
          </p:cNvPr>
          <p:cNvGrpSpPr/>
          <p:nvPr/>
        </p:nvGrpSpPr>
        <p:grpSpPr>
          <a:xfrm>
            <a:off x="4360789" y="2329152"/>
            <a:ext cx="3424930" cy="1092737"/>
            <a:chOff x="4990805" y="5422462"/>
            <a:chExt cx="2280840" cy="720000"/>
          </a:xfrm>
        </p:grpSpPr>
        <p:pic>
          <p:nvPicPr>
            <p:cNvPr id="132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53756101-F0D1-451C-8951-09689213C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34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BF59969B-F227-4085-847E-99AA71CA2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35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4B4591A6-4FB4-442A-9F32-5664EB5F6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AFAEA6C3-0940-4ABE-ACBF-B3B0C6268328}"/>
              </a:ext>
            </a:extLst>
          </p:cNvPr>
          <p:cNvGrpSpPr/>
          <p:nvPr/>
        </p:nvGrpSpPr>
        <p:grpSpPr>
          <a:xfrm>
            <a:off x="8355660" y="2329152"/>
            <a:ext cx="3425271" cy="1092737"/>
            <a:chOff x="6242224" y="2198692"/>
            <a:chExt cx="2283514" cy="728491"/>
          </a:xfrm>
        </p:grpSpPr>
        <p:pic>
          <p:nvPicPr>
            <p:cNvPr id="146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AB5AABDB-EB08-4003-BC67-94F553F6589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242224" y="2207183"/>
              <a:ext cx="720000" cy="720000"/>
            </a:xfrm>
            <a:prstGeom prst="rect">
              <a:avLst/>
            </a:prstGeom>
          </p:spPr>
        </p:pic>
        <p:pic>
          <p:nvPicPr>
            <p:cNvPr id="147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C6CC8490-84A1-45A7-9073-8A2695C5C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23981" y="2207183"/>
              <a:ext cx="720000" cy="720000"/>
            </a:xfrm>
            <a:prstGeom prst="rect">
              <a:avLst/>
            </a:prstGeom>
          </p:spPr>
        </p:pic>
        <p:pic>
          <p:nvPicPr>
            <p:cNvPr id="148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A7C7EDB4-6CD7-4DEC-993D-7A37FFD34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805738" y="2198692"/>
              <a:ext cx="720000" cy="720000"/>
            </a:xfrm>
            <a:prstGeom prst="rect">
              <a:avLst/>
            </a:prstGeom>
          </p:spPr>
        </p:pic>
      </p:grpSp>
      <p:sp>
        <p:nvSpPr>
          <p:cNvPr id="63" name="TextBox 9">
            <a:extLst>
              <a:ext uri="{FF2B5EF4-FFF2-40B4-BE49-F238E27FC236}">
                <a16:creationId xmlns:a16="http://schemas.microsoft.com/office/drawing/2014/main" id="{58DD7946-ECFC-4C24-9A7A-775CE4B5AD7B}"/>
              </a:ext>
            </a:extLst>
          </p:cNvPr>
          <p:cNvSpPr txBox="1"/>
          <p:nvPr/>
        </p:nvSpPr>
        <p:spPr>
          <a:xfrm>
            <a:off x="1140294" y="5606435"/>
            <a:ext cx="18758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(relevant) </a:t>
            </a:r>
            <a:br>
              <a:rPr lang="en-US" sz="20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(irrelevant)</a:t>
            </a:r>
            <a:endParaRPr lang="en-US" sz="2000" b="1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 (neutral)</a:t>
            </a:r>
          </a:p>
        </p:txBody>
      </p:sp>
      <p:sp>
        <p:nvSpPr>
          <p:cNvPr id="64" name="TextBox 19">
            <a:extLst>
              <a:ext uri="{FF2B5EF4-FFF2-40B4-BE49-F238E27FC236}">
                <a16:creationId xmlns:a16="http://schemas.microsoft.com/office/drawing/2014/main" id="{9D6BF831-18FC-4267-883E-4EF7ADDF255E}"/>
              </a:ext>
            </a:extLst>
          </p:cNvPr>
          <p:cNvSpPr txBox="1"/>
          <p:nvPr/>
        </p:nvSpPr>
        <p:spPr>
          <a:xfrm>
            <a:off x="5081637" y="5606435"/>
            <a:ext cx="19832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(relevant)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(neutral)</a:t>
            </a:r>
            <a:b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 (irrelevant)</a:t>
            </a:r>
          </a:p>
        </p:txBody>
      </p:sp>
      <p:sp>
        <p:nvSpPr>
          <p:cNvPr id="66" name="TextBox 9">
            <a:extLst>
              <a:ext uri="{FF2B5EF4-FFF2-40B4-BE49-F238E27FC236}">
                <a16:creationId xmlns:a16="http://schemas.microsoft.com/office/drawing/2014/main" id="{C787DE98-AFB5-4EE8-B4AD-F6258327D197}"/>
              </a:ext>
            </a:extLst>
          </p:cNvPr>
          <p:cNvSpPr txBox="1"/>
          <p:nvPr/>
        </p:nvSpPr>
        <p:spPr>
          <a:xfrm>
            <a:off x="9076678" y="5606435"/>
            <a:ext cx="19832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 (relevant) </a:t>
            </a:r>
          </a:p>
          <a:p>
            <a:pPr algn="ctr"/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 (irrelevant)</a:t>
            </a:r>
            <a:b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WRD (irrelevant)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3BF2C7F-13C4-4FB9-ACBF-F67C03F70BCA}"/>
              </a:ext>
            </a:extLst>
          </p:cNvPr>
          <p:cNvGrpSpPr/>
          <p:nvPr/>
        </p:nvGrpSpPr>
        <p:grpSpPr>
          <a:xfrm>
            <a:off x="5471564" y="4373564"/>
            <a:ext cx="1248871" cy="1014810"/>
            <a:chOff x="3409789" y="555526"/>
            <a:chExt cx="1248871" cy="1014810"/>
          </a:xfrm>
        </p:grpSpPr>
        <p:grpSp>
          <p:nvGrpSpPr>
            <p:cNvPr id="68" name="Group 69">
              <a:extLst>
                <a:ext uri="{FF2B5EF4-FFF2-40B4-BE49-F238E27FC236}">
                  <a16:creationId xmlns:a16="http://schemas.microsoft.com/office/drawing/2014/main" id="{759BBF94-FFD8-404D-8257-FFD5279EB827}"/>
                </a:ext>
              </a:extLst>
            </p:cNvPr>
            <p:cNvGrpSpPr/>
            <p:nvPr/>
          </p:nvGrpSpPr>
          <p:grpSpPr>
            <a:xfrm>
              <a:off x="3506180" y="1210336"/>
              <a:ext cx="1056089" cy="360000"/>
              <a:chOff x="3563888" y="1210336"/>
              <a:chExt cx="1056089" cy="360000"/>
            </a:xfrm>
          </p:grpSpPr>
          <p:sp>
            <p:nvSpPr>
              <p:cNvPr id="72" name="Bevel 73">
                <a:extLst>
                  <a:ext uri="{FF2B5EF4-FFF2-40B4-BE49-F238E27FC236}">
                    <a16:creationId xmlns:a16="http://schemas.microsoft.com/office/drawing/2014/main" id="{598F8F67-A052-46AF-B28A-19858EDA7918}"/>
                  </a:ext>
                </a:extLst>
              </p:cNvPr>
              <p:cNvSpPr/>
              <p:nvPr/>
            </p:nvSpPr>
            <p:spPr>
              <a:xfrm>
                <a:off x="3563888" y="1210336"/>
                <a:ext cx="360040" cy="360000"/>
              </a:xfrm>
              <a:prstGeom prst="bevel">
                <a:avLst/>
              </a:prstGeom>
              <a:solidFill>
                <a:srgbClr val="81FFB1"/>
              </a:solidFill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Bevel 74">
                <a:extLst>
                  <a:ext uri="{FF2B5EF4-FFF2-40B4-BE49-F238E27FC236}">
                    <a16:creationId xmlns:a16="http://schemas.microsoft.com/office/drawing/2014/main" id="{E7BF862C-1F43-4499-BBB0-9B5314510607}"/>
                  </a:ext>
                </a:extLst>
              </p:cNvPr>
              <p:cNvSpPr/>
              <p:nvPr/>
            </p:nvSpPr>
            <p:spPr>
              <a:xfrm>
                <a:off x="4259937" y="1210336"/>
                <a:ext cx="360040" cy="360000"/>
              </a:xfrm>
              <a:prstGeom prst="bevel">
                <a:avLst/>
              </a:prstGeom>
              <a:solidFill>
                <a:srgbClr val="FFFFC8"/>
              </a:solidFill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9" name="Group 70">
              <a:extLst>
                <a:ext uri="{FF2B5EF4-FFF2-40B4-BE49-F238E27FC236}">
                  <a16:creationId xmlns:a16="http://schemas.microsoft.com/office/drawing/2014/main" id="{F27ADEA7-30D0-43F1-97CD-062F2B262C9B}"/>
                </a:ext>
              </a:extLst>
            </p:cNvPr>
            <p:cNvGrpSpPr/>
            <p:nvPr/>
          </p:nvGrpSpPr>
          <p:grpSpPr>
            <a:xfrm>
              <a:off x="3409789" y="555526"/>
              <a:ext cx="1248871" cy="360000"/>
              <a:chOff x="3419872" y="627534"/>
              <a:chExt cx="1248871" cy="360000"/>
            </a:xfrm>
          </p:grpSpPr>
          <p:sp>
            <p:nvSpPr>
              <p:cNvPr id="70" name="Bevel 71">
                <a:extLst>
                  <a:ext uri="{FF2B5EF4-FFF2-40B4-BE49-F238E27FC236}">
                    <a16:creationId xmlns:a16="http://schemas.microsoft.com/office/drawing/2014/main" id="{8047B90D-7946-469A-AA96-58A8C62D12B6}"/>
                  </a:ext>
                </a:extLst>
              </p:cNvPr>
              <p:cNvSpPr/>
              <p:nvPr/>
            </p:nvSpPr>
            <p:spPr>
              <a:xfrm>
                <a:off x="3419872" y="627534"/>
                <a:ext cx="360040" cy="360000"/>
              </a:xfrm>
              <a:prstGeom prst="bevel">
                <a:avLst/>
              </a:prstGeom>
              <a:solidFill>
                <a:srgbClr val="0070C0"/>
              </a:solidFill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Bevel 72">
                <a:extLst>
                  <a:ext uri="{FF2B5EF4-FFF2-40B4-BE49-F238E27FC236}">
                    <a16:creationId xmlns:a16="http://schemas.microsoft.com/office/drawing/2014/main" id="{698E7E16-9D71-4568-B629-2337CD1C5D72}"/>
                  </a:ext>
                </a:extLst>
              </p:cNvPr>
              <p:cNvSpPr/>
              <p:nvPr/>
            </p:nvSpPr>
            <p:spPr>
              <a:xfrm>
                <a:off x="4308703" y="627534"/>
                <a:ext cx="360040" cy="360000"/>
              </a:xfrm>
              <a:prstGeom prst="bevel">
                <a:avLst/>
              </a:prstGeom>
              <a:solidFill>
                <a:srgbClr val="FFC8C8"/>
              </a:solidFill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75" name="TextBox 88">
            <a:extLst>
              <a:ext uri="{FF2B5EF4-FFF2-40B4-BE49-F238E27FC236}">
                <a16:creationId xmlns:a16="http://schemas.microsoft.com/office/drawing/2014/main" id="{09FC8193-16DC-43EE-A3E1-09B0F0C13287}"/>
              </a:ext>
            </a:extLst>
          </p:cNvPr>
          <p:cNvSpPr txBox="1"/>
          <p:nvPr/>
        </p:nvSpPr>
        <p:spPr>
          <a:xfrm>
            <a:off x="1518603" y="1063039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9">
            <a:extLst>
              <a:ext uri="{FF2B5EF4-FFF2-40B4-BE49-F238E27FC236}">
                <a16:creationId xmlns:a16="http://schemas.microsoft.com/office/drawing/2014/main" id="{2B04EB44-3899-4C6E-9EB6-13163A1632AE}"/>
              </a:ext>
            </a:extLst>
          </p:cNvPr>
          <p:cNvSpPr txBox="1"/>
          <p:nvPr/>
        </p:nvSpPr>
        <p:spPr>
          <a:xfrm>
            <a:off x="5160183" y="1063039"/>
            <a:ext cx="1826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90">
            <a:extLst>
              <a:ext uri="{FF2B5EF4-FFF2-40B4-BE49-F238E27FC236}">
                <a16:creationId xmlns:a16="http://schemas.microsoft.com/office/drawing/2014/main" id="{E7E12D58-E87D-4276-89C1-7BD390F31157}"/>
              </a:ext>
            </a:extLst>
          </p:cNvPr>
          <p:cNvSpPr txBox="1"/>
          <p:nvPr/>
        </p:nvSpPr>
        <p:spPr>
          <a:xfrm>
            <a:off x="9692231" y="1063039"/>
            <a:ext cx="752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TextBox 87">
            <a:extLst>
              <a:ext uri="{FF2B5EF4-FFF2-40B4-BE49-F238E27FC236}">
                <a16:creationId xmlns:a16="http://schemas.microsoft.com/office/drawing/2014/main" id="{FC3471DD-BE40-4918-9CA7-F31103C546AC}"/>
              </a:ext>
            </a:extLst>
          </p:cNvPr>
          <p:cNvSpPr txBox="1"/>
          <p:nvPr/>
        </p:nvSpPr>
        <p:spPr>
          <a:xfrm>
            <a:off x="550389" y="1763705"/>
            <a:ext cx="305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Box 87">
            <a:extLst>
              <a:ext uri="{FF2B5EF4-FFF2-40B4-BE49-F238E27FC236}">
                <a16:creationId xmlns:a16="http://schemas.microsoft.com/office/drawing/2014/main" id="{DDDB30C8-CC8F-4FD8-A5E9-F7A711646E0A}"/>
              </a:ext>
            </a:extLst>
          </p:cNvPr>
          <p:cNvSpPr txBox="1"/>
          <p:nvPr/>
        </p:nvSpPr>
        <p:spPr>
          <a:xfrm>
            <a:off x="4545432" y="1763705"/>
            <a:ext cx="305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87">
            <a:extLst>
              <a:ext uri="{FF2B5EF4-FFF2-40B4-BE49-F238E27FC236}">
                <a16:creationId xmlns:a16="http://schemas.microsoft.com/office/drawing/2014/main" id="{A227E3E4-B756-4D44-9E5F-DDCF65CD95F0}"/>
              </a:ext>
            </a:extLst>
          </p:cNvPr>
          <p:cNvSpPr txBox="1"/>
          <p:nvPr/>
        </p:nvSpPr>
        <p:spPr>
          <a:xfrm>
            <a:off x="8540474" y="1763705"/>
            <a:ext cx="305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31">
            <a:extLst>
              <a:ext uri="{FF2B5EF4-FFF2-40B4-BE49-F238E27FC236}">
                <a16:creationId xmlns:a16="http://schemas.microsoft.com/office/drawing/2014/main" id="{FD54F77B-7127-4653-AD8F-CFCF7FCC7BB9}"/>
              </a:ext>
            </a:extLst>
          </p:cNvPr>
          <p:cNvSpPr txBox="1"/>
          <p:nvPr/>
        </p:nvSpPr>
        <p:spPr>
          <a:xfrm>
            <a:off x="8144214" y="3575245"/>
            <a:ext cx="3848163" cy="377472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>
              <a:lnSpc>
                <a:spcPts val="1800"/>
              </a:lnSpc>
              <a:spcBef>
                <a:spcPts val="600"/>
              </a:spcBef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Stimulus +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(+ Task)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31">
            <a:extLst>
              <a:ext uri="{FF2B5EF4-FFF2-40B4-BE49-F238E27FC236}">
                <a16:creationId xmlns:a16="http://schemas.microsoft.com/office/drawing/2014/main" id="{45DF9DE1-E416-498B-A944-357FFE81ECB3}"/>
              </a:ext>
            </a:extLst>
          </p:cNvPr>
          <p:cNvSpPr txBox="1"/>
          <p:nvPr/>
        </p:nvSpPr>
        <p:spPr>
          <a:xfrm>
            <a:off x="4895370" y="3575245"/>
            <a:ext cx="2355768" cy="377472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>
              <a:lnSpc>
                <a:spcPts val="1800"/>
              </a:lnSpc>
              <a:spcBef>
                <a:spcPts val="600"/>
              </a:spcBef>
            </a:pP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Stimulus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(+ Task)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31">
            <a:extLst>
              <a:ext uri="{FF2B5EF4-FFF2-40B4-BE49-F238E27FC236}">
                <a16:creationId xmlns:a16="http://schemas.microsoft.com/office/drawing/2014/main" id="{24C7134B-15A0-42C1-95B4-1ABEFFD2F001}"/>
              </a:ext>
            </a:extLst>
          </p:cNvPr>
          <p:cNvSpPr txBox="1"/>
          <p:nvPr/>
        </p:nvSpPr>
        <p:spPr>
          <a:xfrm>
            <a:off x="837009" y="3575245"/>
            <a:ext cx="2482405" cy="377472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>
              <a:lnSpc>
                <a:spcPts val="1800"/>
              </a:lnSpc>
              <a:spcBef>
                <a:spcPts val="600"/>
              </a:spcBef>
            </a:pP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(+ Task)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3" name="Group 27">
            <a:extLst>
              <a:ext uri="{FF2B5EF4-FFF2-40B4-BE49-F238E27FC236}">
                <a16:creationId xmlns:a16="http://schemas.microsoft.com/office/drawing/2014/main" id="{6EB69563-3F26-465F-B417-3CA0DD6460AD}"/>
              </a:ext>
            </a:extLst>
          </p:cNvPr>
          <p:cNvGrpSpPr/>
          <p:nvPr/>
        </p:nvGrpSpPr>
        <p:grpSpPr>
          <a:xfrm rot="5400000">
            <a:off x="5887999" y="-96626"/>
            <a:ext cx="360001" cy="8447921"/>
            <a:chOff x="3244850" y="3153136"/>
            <a:chExt cx="1046898" cy="838586"/>
          </a:xfrm>
        </p:grpSpPr>
        <p:sp>
          <p:nvSpPr>
            <p:cNvPr id="104" name="Right Brace 3">
              <a:extLst>
                <a:ext uri="{FF2B5EF4-FFF2-40B4-BE49-F238E27FC236}">
                  <a16:creationId xmlns:a16="http://schemas.microsoft.com/office/drawing/2014/main" id="{5D77EBF0-FDB5-4A52-84CF-7AFA0B1A825D}"/>
                </a:ext>
              </a:extLst>
            </p:cNvPr>
            <p:cNvSpPr/>
            <p:nvPr/>
          </p:nvSpPr>
          <p:spPr>
            <a:xfrm>
              <a:off x="3780440" y="3153136"/>
              <a:ext cx="259308" cy="835049"/>
            </a:xfrm>
            <a:prstGeom prst="rightBrace">
              <a:avLst>
                <a:gd name="adj1" fmla="val 24862"/>
                <a:gd name="adj2" fmla="val 50000"/>
              </a:avLst>
            </a:prstGeom>
            <a:ln w="34925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21">
              <a:extLst>
                <a:ext uri="{FF2B5EF4-FFF2-40B4-BE49-F238E27FC236}">
                  <a16:creationId xmlns:a16="http://schemas.microsoft.com/office/drawing/2014/main" id="{718BFD22-FBF0-4A59-AA4C-D73D54054C00}"/>
                </a:ext>
              </a:extLst>
            </p:cNvPr>
            <p:cNvCxnSpPr>
              <a:stCxn id="104" idx="0"/>
            </p:cNvCxnSpPr>
            <p:nvPr/>
          </p:nvCxnSpPr>
          <p:spPr>
            <a:xfrm flipH="1">
              <a:off x="3244850" y="3153136"/>
              <a:ext cx="535590" cy="0"/>
            </a:xfrm>
            <a:prstGeom prst="line">
              <a:avLst/>
            </a:prstGeom>
            <a:ln w="34925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22">
              <a:extLst>
                <a:ext uri="{FF2B5EF4-FFF2-40B4-BE49-F238E27FC236}">
                  <a16:creationId xmlns:a16="http://schemas.microsoft.com/office/drawing/2014/main" id="{7EC4216E-ED38-4B12-B47A-D22E4CEEE03E}"/>
                </a:ext>
              </a:extLst>
            </p:cNvPr>
            <p:cNvCxnSpPr/>
            <p:nvPr/>
          </p:nvCxnSpPr>
          <p:spPr>
            <a:xfrm flipH="1">
              <a:off x="3265294" y="3991722"/>
              <a:ext cx="535590" cy="0"/>
            </a:xfrm>
            <a:prstGeom prst="line">
              <a:avLst/>
            </a:prstGeom>
            <a:ln w="34925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23">
              <a:extLst>
                <a:ext uri="{FF2B5EF4-FFF2-40B4-BE49-F238E27FC236}">
                  <a16:creationId xmlns:a16="http://schemas.microsoft.com/office/drawing/2014/main" id="{2E38D383-67EB-4EB1-9C20-989712146864}"/>
                </a:ext>
              </a:extLst>
            </p:cNvPr>
            <p:cNvCxnSpPr/>
            <p:nvPr/>
          </p:nvCxnSpPr>
          <p:spPr>
            <a:xfrm flipH="1">
              <a:off x="4039748" y="3571021"/>
              <a:ext cx="252000" cy="0"/>
            </a:xfrm>
            <a:prstGeom prst="line">
              <a:avLst/>
            </a:prstGeom>
            <a:ln w="34925">
              <a:solidFill>
                <a:srgbClr val="CEA2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500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BD4D1BC-20CE-414B-9F1F-BB32008FCC4F}"/>
              </a:ext>
            </a:extLst>
          </p:cNvPr>
          <p:cNvCxnSpPr>
            <a:cxnSpLocks/>
          </p:cNvCxnSpPr>
          <p:nvPr/>
        </p:nvCxnSpPr>
        <p:spPr>
          <a:xfrm>
            <a:off x="6043423" y="1826596"/>
            <a:ext cx="1557417" cy="132302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4DC2A5A5-5D9D-4A46-B4BB-CA7C13B03B56}"/>
              </a:ext>
            </a:extLst>
          </p:cNvPr>
          <p:cNvCxnSpPr/>
          <p:nvPr/>
        </p:nvCxnSpPr>
        <p:spPr>
          <a:xfrm>
            <a:off x="1005118" y="1030462"/>
            <a:ext cx="0" cy="403200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75">
            <a:extLst>
              <a:ext uri="{FF2B5EF4-FFF2-40B4-BE49-F238E27FC236}">
                <a16:creationId xmlns:a16="http://schemas.microsoft.com/office/drawing/2014/main" id="{AD6C6898-6571-427F-9CF0-C02CAEEC273A}"/>
              </a:ext>
            </a:extLst>
          </p:cNvPr>
          <p:cNvCxnSpPr/>
          <p:nvPr/>
        </p:nvCxnSpPr>
        <p:spPr>
          <a:xfrm flipH="1">
            <a:off x="1005118" y="5062462"/>
            <a:ext cx="11052000" cy="0"/>
          </a:xfrm>
          <a:prstGeom prst="line">
            <a:avLst/>
          </a:prstGeom>
          <a:ln w="285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76">
            <a:extLst>
              <a:ext uri="{FF2B5EF4-FFF2-40B4-BE49-F238E27FC236}">
                <a16:creationId xmlns:a16="http://schemas.microsoft.com/office/drawing/2014/main" id="{A9245CEF-174E-4159-ADA5-95B4A932BCCD}"/>
              </a:ext>
            </a:extLst>
          </p:cNvPr>
          <p:cNvSpPr txBox="1"/>
          <p:nvPr/>
        </p:nvSpPr>
        <p:spPr>
          <a:xfrm>
            <a:off x="716256" y="4908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77">
            <a:extLst>
              <a:ext uri="{FF2B5EF4-FFF2-40B4-BE49-F238E27FC236}">
                <a16:creationId xmlns:a16="http://schemas.microsoft.com/office/drawing/2014/main" id="{D6DED767-D34E-4B8B-8631-5C65F98DF5C9}"/>
              </a:ext>
            </a:extLst>
          </p:cNvPr>
          <p:cNvSpPr txBox="1"/>
          <p:nvPr/>
        </p:nvSpPr>
        <p:spPr>
          <a:xfrm>
            <a:off x="557560" y="41021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78">
            <a:extLst>
              <a:ext uri="{FF2B5EF4-FFF2-40B4-BE49-F238E27FC236}">
                <a16:creationId xmlns:a16="http://schemas.microsoft.com/office/drawing/2014/main" id="{3B45A203-9DBE-4A54-B32F-711B7B175D4D}"/>
              </a:ext>
            </a:extLst>
          </p:cNvPr>
          <p:cNvSpPr txBox="1"/>
          <p:nvPr/>
        </p:nvSpPr>
        <p:spPr>
          <a:xfrm>
            <a:off x="557560" y="24893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79">
            <a:extLst>
              <a:ext uri="{FF2B5EF4-FFF2-40B4-BE49-F238E27FC236}">
                <a16:creationId xmlns:a16="http://schemas.microsoft.com/office/drawing/2014/main" id="{FFBC341A-3DE5-430B-A2BC-277CA077CA3F}"/>
              </a:ext>
            </a:extLst>
          </p:cNvPr>
          <p:cNvSpPr txBox="1"/>
          <p:nvPr/>
        </p:nvSpPr>
        <p:spPr>
          <a:xfrm>
            <a:off x="716256" y="87657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Connector 40">
            <a:extLst>
              <a:ext uri="{FF2B5EF4-FFF2-40B4-BE49-F238E27FC236}">
                <a16:creationId xmlns:a16="http://schemas.microsoft.com/office/drawing/2014/main" id="{644D8726-D6F6-4BF0-8380-B823452AD9ED}"/>
              </a:ext>
            </a:extLst>
          </p:cNvPr>
          <p:cNvCxnSpPr>
            <a:cxnSpLocks/>
          </p:cNvCxnSpPr>
          <p:nvPr/>
        </p:nvCxnSpPr>
        <p:spPr>
          <a:xfrm>
            <a:off x="112845" y="735773"/>
            <a:ext cx="4979108" cy="0"/>
          </a:xfrm>
          <a:prstGeom prst="line">
            <a:avLst/>
          </a:prstGeom>
          <a:ln w="41275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8">
            <a:extLst>
              <a:ext uri="{FF2B5EF4-FFF2-40B4-BE49-F238E27FC236}">
                <a16:creationId xmlns:a16="http://schemas.microsoft.com/office/drawing/2014/main" id="{5E45509E-483F-44A6-90BC-3181FE94D65E}"/>
              </a:ext>
            </a:extLst>
          </p:cNvPr>
          <p:cNvSpPr txBox="1"/>
          <p:nvPr/>
        </p:nvSpPr>
        <p:spPr>
          <a:xfrm>
            <a:off x="557559" y="32957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78">
            <a:extLst>
              <a:ext uri="{FF2B5EF4-FFF2-40B4-BE49-F238E27FC236}">
                <a16:creationId xmlns:a16="http://schemas.microsoft.com/office/drawing/2014/main" id="{BFD9697A-497E-4DE5-942D-13AC2BA963C0}"/>
              </a:ext>
            </a:extLst>
          </p:cNvPr>
          <p:cNvSpPr txBox="1"/>
          <p:nvPr/>
        </p:nvSpPr>
        <p:spPr>
          <a:xfrm>
            <a:off x="557558" y="168297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1.8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Google Shape;149;p3">
            <a:extLst>
              <a:ext uri="{FF2B5EF4-FFF2-40B4-BE49-F238E27FC236}">
                <a16:creationId xmlns:a16="http://schemas.microsoft.com/office/drawing/2014/main" id="{C0FF3CB3-4519-4099-B341-04AE089CA109}"/>
              </a:ext>
            </a:extLst>
          </p:cNvPr>
          <p:cNvSpPr txBox="1"/>
          <p:nvPr/>
        </p:nvSpPr>
        <p:spPr>
          <a:xfrm>
            <a:off x="112845" y="174171"/>
            <a:ext cx="902788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200" dirty="0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Testing the Multiple-loci </a:t>
            </a:r>
            <a:r>
              <a:rPr lang="it-IT" sz="3200" dirty="0" err="1">
                <a:solidFill>
                  <a:srgbClr val="CC397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Verdana"/>
              </a:rPr>
              <a:t>hyp</a:t>
            </a:r>
            <a:endParaRPr sz="1600" i="0" u="none" strike="noStrike" cap="none" dirty="0">
              <a:solidFill>
                <a:srgbClr val="CC397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12" name="TextBox 96">
            <a:extLst>
              <a:ext uri="{FF2B5EF4-FFF2-40B4-BE49-F238E27FC236}">
                <a16:creationId xmlns:a16="http://schemas.microsoft.com/office/drawing/2014/main" id="{20055EB2-FBCA-DBEB-5139-8693EDAA9B22}"/>
              </a:ext>
            </a:extLst>
          </p:cNvPr>
          <p:cNvSpPr txBox="1"/>
          <p:nvPr/>
        </p:nvSpPr>
        <p:spPr>
          <a:xfrm>
            <a:off x="1593467" y="4146877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Predicted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3" name="Group 6">
            <a:extLst>
              <a:ext uri="{FF2B5EF4-FFF2-40B4-BE49-F238E27FC236}">
                <a16:creationId xmlns:a16="http://schemas.microsoft.com/office/drawing/2014/main" id="{AC799BD7-65DD-09F3-668D-DA15270DD9B0}"/>
              </a:ext>
            </a:extLst>
          </p:cNvPr>
          <p:cNvGrpSpPr/>
          <p:nvPr/>
        </p:nvGrpSpPr>
        <p:grpSpPr>
          <a:xfrm>
            <a:off x="1194473" y="4217310"/>
            <a:ext cx="432000" cy="252000"/>
            <a:chOff x="9734418" y="4133580"/>
            <a:chExt cx="432000" cy="252000"/>
          </a:xfrm>
        </p:grpSpPr>
        <p:cxnSp>
          <p:nvCxnSpPr>
            <p:cNvPr id="114" name="Straight Connector 102">
              <a:extLst>
                <a:ext uri="{FF2B5EF4-FFF2-40B4-BE49-F238E27FC236}">
                  <a16:creationId xmlns:a16="http://schemas.microsoft.com/office/drawing/2014/main" id="{C1736C7A-3655-A931-D9A5-44DB6829B2A0}"/>
                </a:ext>
              </a:extLst>
            </p:cNvPr>
            <p:cNvCxnSpPr/>
            <p:nvPr/>
          </p:nvCxnSpPr>
          <p:spPr>
            <a:xfrm flipH="1">
              <a:off x="9734418" y="4259580"/>
              <a:ext cx="432000" cy="0"/>
            </a:xfrm>
            <a:prstGeom prst="line">
              <a:avLst/>
            </a:prstGeom>
            <a:ln w="44450">
              <a:solidFill>
                <a:srgbClr val="CEA2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Diamond 97">
              <a:extLst>
                <a:ext uri="{FF2B5EF4-FFF2-40B4-BE49-F238E27FC236}">
                  <a16:creationId xmlns:a16="http://schemas.microsoft.com/office/drawing/2014/main" id="{3BFD4C98-DE20-342B-E6D8-BCCEB47D2D92}"/>
                </a:ext>
              </a:extLst>
            </p:cNvPr>
            <p:cNvSpPr/>
            <p:nvPr/>
          </p:nvSpPr>
          <p:spPr>
            <a:xfrm>
              <a:off x="9824418" y="4133580"/>
              <a:ext cx="252000" cy="252000"/>
            </a:xfrm>
            <a:prstGeom prst="diamond">
              <a:avLst/>
            </a:prstGeom>
            <a:solidFill>
              <a:srgbClr val="CEA2FF"/>
            </a:solidFill>
            <a:ln>
              <a:solidFill>
                <a:srgbClr val="3A00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28">
            <a:extLst>
              <a:ext uri="{FF2B5EF4-FFF2-40B4-BE49-F238E27FC236}">
                <a16:creationId xmlns:a16="http://schemas.microsoft.com/office/drawing/2014/main" id="{68265A4A-834B-8AE9-0F86-11355FDDB3CC}"/>
              </a:ext>
            </a:extLst>
          </p:cNvPr>
          <p:cNvSpPr txBox="1"/>
          <p:nvPr/>
        </p:nvSpPr>
        <p:spPr>
          <a:xfrm rot="16200000">
            <a:off x="-748407" y="2812974"/>
            <a:ext cx="2183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(</a:t>
            </a:r>
            <a:r>
              <a:rPr lang="it-IT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a.u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3" name="Gruppo 26">
            <a:extLst>
              <a:ext uri="{FF2B5EF4-FFF2-40B4-BE49-F238E27FC236}">
                <a16:creationId xmlns:a16="http://schemas.microsoft.com/office/drawing/2014/main" id="{BE3F3E62-5EC3-4000-A976-0D82228F1886}"/>
              </a:ext>
            </a:extLst>
          </p:cNvPr>
          <p:cNvGrpSpPr/>
          <p:nvPr/>
        </p:nvGrpSpPr>
        <p:grpSpPr>
          <a:xfrm>
            <a:off x="2545798" y="5422462"/>
            <a:ext cx="2281067" cy="720000"/>
            <a:chOff x="2252745" y="5422462"/>
            <a:chExt cx="2281067" cy="720000"/>
          </a:xfrm>
        </p:grpSpPr>
        <p:pic>
          <p:nvPicPr>
            <p:cNvPr id="124" name="Picture 2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D0BE523E-78AE-46E8-AEEB-DA13FDE17B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2745" y="5422462"/>
              <a:ext cx="720000" cy="720000"/>
            </a:xfrm>
            <a:prstGeom prst="rect">
              <a:avLst/>
            </a:prstGeom>
          </p:spPr>
        </p:pic>
        <p:pic>
          <p:nvPicPr>
            <p:cNvPr id="125" name="Picture 8" descr="A black and blue square with a white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53363550-1F3C-4F5E-8B08-C6AA9E4D8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3812" y="5422462"/>
              <a:ext cx="720000" cy="720000"/>
            </a:xfrm>
            <a:prstGeom prst="rect">
              <a:avLst/>
            </a:prstGeom>
          </p:spPr>
        </p:pic>
        <p:pic>
          <p:nvPicPr>
            <p:cNvPr id="126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A493B4C1-5E2F-4DE9-AE98-00C5C662B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32705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0" name="Gruppo 27">
            <a:extLst>
              <a:ext uri="{FF2B5EF4-FFF2-40B4-BE49-F238E27FC236}">
                <a16:creationId xmlns:a16="http://schemas.microsoft.com/office/drawing/2014/main" id="{FAA222CD-C42B-4958-AD59-5E01476AECEE}"/>
              </a:ext>
            </a:extLst>
          </p:cNvPr>
          <p:cNvGrpSpPr/>
          <p:nvPr/>
        </p:nvGrpSpPr>
        <p:grpSpPr>
          <a:xfrm>
            <a:off x="5683423" y="5422462"/>
            <a:ext cx="2280840" cy="720000"/>
            <a:chOff x="4990805" y="5422462"/>
            <a:chExt cx="2280840" cy="720000"/>
          </a:xfrm>
        </p:grpSpPr>
        <p:pic>
          <p:nvPicPr>
            <p:cNvPr id="132" name="Picture 17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779D7126-2EF5-4D3D-92C9-E8A50AD93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90805" y="5422462"/>
              <a:ext cx="720000" cy="720000"/>
            </a:xfrm>
            <a:prstGeom prst="rect">
              <a:avLst/>
            </a:prstGeom>
          </p:spPr>
        </p:pic>
        <p:pic>
          <p:nvPicPr>
            <p:cNvPr id="133" name="Picture 15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2C232EFC-5789-466B-B338-62CEBCD48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51645" y="5422462"/>
              <a:ext cx="720000" cy="720000"/>
            </a:xfrm>
            <a:prstGeom prst="rect">
              <a:avLst/>
            </a:prstGeom>
          </p:spPr>
        </p:pic>
        <p:pic>
          <p:nvPicPr>
            <p:cNvPr id="134" name="Picture 11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E88306CE-C5ED-470C-A5DC-A00673BA1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69888" y="5422462"/>
              <a:ext cx="720000" cy="720000"/>
            </a:xfrm>
            <a:prstGeom prst="rect">
              <a:avLst/>
            </a:prstGeom>
          </p:spPr>
        </p:pic>
      </p:grpSp>
      <p:grpSp>
        <p:nvGrpSpPr>
          <p:cNvPr id="139" name="Gruppo 28">
            <a:extLst>
              <a:ext uri="{FF2B5EF4-FFF2-40B4-BE49-F238E27FC236}">
                <a16:creationId xmlns:a16="http://schemas.microsoft.com/office/drawing/2014/main" id="{5CA73E51-C957-4854-BB1F-B08EFB1F1496}"/>
              </a:ext>
            </a:extLst>
          </p:cNvPr>
          <p:cNvGrpSpPr/>
          <p:nvPr/>
        </p:nvGrpSpPr>
        <p:grpSpPr>
          <a:xfrm>
            <a:off x="8836055" y="5422462"/>
            <a:ext cx="2287182" cy="720000"/>
            <a:chOff x="8550305" y="5422462"/>
            <a:chExt cx="2287182" cy="720000"/>
          </a:xfrm>
        </p:grpSpPr>
        <p:pic>
          <p:nvPicPr>
            <p:cNvPr id="140" name="Picture 1" descr="A grey background with black and blue text&#10;&#10;Description automatically generated">
              <a:extLst>
                <a:ext uri="{FF2B5EF4-FFF2-40B4-BE49-F238E27FC236}">
                  <a16:creationId xmlns:a16="http://schemas.microsoft.com/office/drawing/2014/main" id="{18FE5EE6-01A0-4BD7-B3A7-B712EBDB5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117487" y="5422462"/>
              <a:ext cx="720000" cy="720000"/>
            </a:xfrm>
            <a:prstGeom prst="rect">
              <a:avLst/>
            </a:prstGeom>
          </p:spPr>
        </p:pic>
        <p:pic>
          <p:nvPicPr>
            <p:cNvPr id="141" name="Picture 2" descr="A black and blue text in a square&#10;&#10;Description automatically generated">
              <a:extLst>
                <a:ext uri="{FF2B5EF4-FFF2-40B4-BE49-F238E27FC236}">
                  <a16:creationId xmlns:a16="http://schemas.microsoft.com/office/drawing/2014/main" id="{03379771-59AE-4863-944B-74D95DF95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33936" y="5422462"/>
              <a:ext cx="720000" cy="720000"/>
            </a:xfrm>
            <a:prstGeom prst="rect">
              <a:avLst/>
            </a:prstGeom>
          </p:spPr>
        </p:pic>
        <p:pic>
          <p:nvPicPr>
            <p:cNvPr id="142" name="Picture 4" descr="A grey background with black lines&#10;&#10;Description automatically generated">
              <a:extLst>
                <a:ext uri="{FF2B5EF4-FFF2-40B4-BE49-F238E27FC236}">
                  <a16:creationId xmlns:a16="http://schemas.microsoft.com/office/drawing/2014/main" id="{37AF9CA6-B0EF-4602-A4EA-DD34FE0E8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550305" y="5422462"/>
              <a:ext cx="720000" cy="720000"/>
            </a:xfrm>
            <a:prstGeom prst="rect">
              <a:avLst/>
            </a:prstGeom>
          </p:spPr>
        </p:pic>
      </p:grpSp>
      <p:sp>
        <p:nvSpPr>
          <p:cNvPr id="172" name="Google Shape;158;p3">
            <a:extLst>
              <a:ext uri="{FF2B5EF4-FFF2-40B4-BE49-F238E27FC236}">
                <a16:creationId xmlns:a16="http://schemas.microsoft.com/office/drawing/2014/main" id="{98331056-292E-4484-80FC-C914B7CFD014}"/>
              </a:ext>
            </a:extLst>
          </p:cNvPr>
          <p:cNvSpPr txBox="1"/>
          <p:nvPr/>
        </p:nvSpPr>
        <p:spPr>
          <a:xfrm>
            <a:off x="5204518" y="223332"/>
            <a:ext cx="687463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Mix_CE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(&amp; </a:t>
            </a:r>
            <a:r>
              <a:rPr lang="en-GB" sz="2400" b="1" dirty="0" err="1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Stroop_CE</a:t>
            </a:r>
            <a:r>
              <a:rPr lang="en-GB" sz="2400" b="1" dirty="0">
                <a:solidFill>
                  <a:srgbClr val="B571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&gt; R_CE &amp; S_CE</a:t>
            </a:r>
          </a:p>
        </p:txBody>
      </p:sp>
      <p:sp>
        <p:nvSpPr>
          <p:cNvPr id="46" name="TextBox 88">
            <a:extLst>
              <a:ext uri="{FF2B5EF4-FFF2-40B4-BE49-F238E27FC236}">
                <a16:creationId xmlns:a16="http://schemas.microsoft.com/office/drawing/2014/main" id="{F817D3CB-6C1D-4C76-8B22-828FEF4D7B1D}"/>
              </a:ext>
            </a:extLst>
          </p:cNvPr>
          <p:cNvSpPr txBox="1"/>
          <p:nvPr/>
        </p:nvSpPr>
        <p:spPr>
          <a:xfrm>
            <a:off x="3179992" y="6176582"/>
            <a:ext cx="986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Simon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89">
            <a:extLst>
              <a:ext uri="{FF2B5EF4-FFF2-40B4-BE49-F238E27FC236}">
                <a16:creationId xmlns:a16="http://schemas.microsoft.com/office/drawing/2014/main" id="{4EE67643-55C9-41F6-99D9-507CCE883906}"/>
              </a:ext>
            </a:extLst>
          </p:cNvPr>
          <p:cNvSpPr txBox="1"/>
          <p:nvPr/>
        </p:nvSpPr>
        <p:spPr>
          <a:xfrm>
            <a:off x="6025291" y="617658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Stroop-like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Box 87">
            <a:extLst>
              <a:ext uri="{FF2B5EF4-FFF2-40B4-BE49-F238E27FC236}">
                <a16:creationId xmlns:a16="http://schemas.microsoft.com/office/drawing/2014/main" id="{8EC34EDA-0EAC-4FD7-9405-B6260E02FFAE}"/>
              </a:ext>
            </a:extLst>
          </p:cNvPr>
          <p:cNvSpPr txBox="1"/>
          <p:nvPr/>
        </p:nvSpPr>
        <p:spPr>
          <a:xfrm>
            <a:off x="2516206" y="5080563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87">
            <a:extLst>
              <a:ext uri="{FF2B5EF4-FFF2-40B4-BE49-F238E27FC236}">
                <a16:creationId xmlns:a16="http://schemas.microsoft.com/office/drawing/2014/main" id="{E351AF34-108E-436D-AB74-FFC7F9C4EF45}"/>
              </a:ext>
            </a:extLst>
          </p:cNvPr>
          <p:cNvSpPr txBox="1"/>
          <p:nvPr/>
        </p:nvSpPr>
        <p:spPr>
          <a:xfrm>
            <a:off x="5652954" y="5096720"/>
            <a:ext cx="233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    Neutral  Incong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87">
            <a:extLst>
              <a:ext uri="{FF2B5EF4-FFF2-40B4-BE49-F238E27FC236}">
                <a16:creationId xmlns:a16="http://schemas.microsoft.com/office/drawing/2014/main" id="{E0DA0EE0-58D2-4401-AA21-6D867CEF0DF8}"/>
              </a:ext>
            </a:extLst>
          </p:cNvPr>
          <p:cNvSpPr txBox="1"/>
          <p:nvPr/>
        </p:nvSpPr>
        <p:spPr>
          <a:xfrm>
            <a:off x="8590417" y="5096720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CongCong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Neutral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IncInc</a:t>
            </a: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30FD782B-916F-43EA-BEB6-3CD54B54977C}"/>
              </a:ext>
            </a:extLst>
          </p:cNvPr>
          <p:cNvSpPr txBox="1"/>
          <p:nvPr/>
        </p:nvSpPr>
        <p:spPr>
          <a:xfrm>
            <a:off x="9644048" y="617658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Mix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21A4A0BE-5B35-40DC-B1D3-14941BD6C4C1}"/>
              </a:ext>
            </a:extLst>
          </p:cNvPr>
          <p:cNvCxnSpPr>
            <a:cxnSpLocks/>
          </p:cNvCxnSpPr>
          <p:nvPr/>
        </p:nvCxnSpPr>
        <p:spPr>
          <a:xfrm>
            <a:off x="2912983" y="1862137"/>
            <a:ext cx="1557417" cy="1323023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52">
            <a:extLst>
              <a:ext uri="{FF2B5EF4-FFF2-40B4-BE49-F238E27FC236}">
                <a16:creationId xmlns:a16="http://schemas.microsoft.com/office/drawing/2014/main" id="{3B1ED562-DA28-4D70-986F-E06EDB33F470}"/>
              </a:ext>
            </a:extLst>
          </p:cNvPr>
          <p:cNvSpPr/>
          <p:nvPr/>
        </p:nvSpPr>
        <p:spPr>
          <a:xfrm>
            <a:off x="2779798" y="1720572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iamond 52">
            <a:extLst>
              <a:ext uri="{FF2B5EF4-FFF2-40B4-BE49-F238E27FC236}">
                <a16:creationId xmlns:a16="http://schemas.microsoft.com/office/drawing/2014/main" id="{C0FE9DE9-0464-42DB-BA2F-7B10BDE57E01}"/>
              </a:ext>
            </a:extLst>
          </p:cNvPr>
          <p:cNvSpPr/>
          <p:nvPr/>
        </p:nvSpPr>
        <p:spPr>
          <a:xfrm>
            <a:off x="4345820" y="3048169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2">
            <a:extLst>
              <a:ext uri="{FF2B5EF4-FFF2-40B4-BE49-F238E27FC236}">
                <a16:creationId xmlns:a16="http://schemas.microsoft.com/office/drawing/2014/main" id="{9CD5644C-DE2A-4949-A656-794F67A0C1D1}"/>
              </a:ext>
            </a:extLst>
          </p:cNvPr>
          <p:cNvSpPr/>
          <p:nvPr/>
        </p:nvSpPr>
        <p:spPr>
          <a:xfrm>
            <a:off x="5948778" y="1722140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amond 52">
            <a:extLst>
              <a:ext uri="{FF2B5EF4-FFF2-40B4-BE49-F238E27FC236}">
                <a16:creationId xmlns:a16="http://schemas.microsoft.com/office/drawing/2014/main" id="{5BBA92AF-07D2-441D-9A21-4949A974ADCC}"/>
              </a:ext>
            </a:extLst>
          </p:cNvPr>
          <p:cNvSpPr/>
          <p:nvPr/>
        </p:nvSpPr>
        <p:spPr>
          <a:xfrm>
            <a:off x="7514800" y="3049641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B5FEE338-C0FE-45A8-90A3-9146D52B9E68}"/>
              </a:ext>
            </a:extLst>
          </p:cNvPr>
          <p:cNvCxnSpPr>
            <a:cxnSpLocks/>
          </p:cNvCxnSpPr>
          <p:nvPr/>
        </p:nvCxnSpPr>
        <p:spPr>
          <a:xfrm>
            <a:off x="9235440" y="1375410"/>
            <a:ext cx="1556385" cy="2125028"/>
          </a:xfrm>
          <a:prstGeom prst="line">
            <a:avLst/>
          </a:prstGeom>
          <a:ln w="44450">
            <a:solidFill>
              <a:srgbClr val="CEA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amond 52">
            <a:extLst>
              <a:ext uri="{FF2B5EF4-FFF2-40B4-BE49-F238E27FC236}">
                <a16:creationId xmlns:a16="http://schemas.microsoft.com/office/drawing/2014/main" id="{4BBB9D30-9132-4127-AA31-81B1B16E09AB}"/>
              </a:ext>
            </a:extLst>
          </p:cNvPr>
          <p:cNvSpPr/>
          <p:nvPr/>
        </p:nvSpPr>
        <p:spPr>
          <a:xfrm>
            <a:off x="9108323" y="1252366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52">
            <a:extLst>
              <a:ext uri="{FF2B5EF4-FFF2-40B4-BE49-F238E27FC236}">
                <a16:creationId xmlns:a16="http://schemas.microsoft.com/office/drawing/2014/main" id="{A409EAF7-3741-4F7A-8A91-77DF0C1C1074}"/>
              </a:ext>
            </a:extLst>
          </p:cNvPr>
          <p:cNvSpPr/>
          <p:nvPr/>
        </p:nvSpPr>
        <p:spPr>
          <a:xfrm>
            <a:off x="10674345" y="3381147"/>
            <a:ext cx="252000" cy="252000"/>
          </a:xfrm>
          <a:prstGeom prst="diamond">
            <a:avLst/>
          </a:prstGeom>
          <a:solidFill>
            <a:srgbClr val="CEA2FF"/>
          </a:solidFill>
          <a:ln>
            <a:solidFill>
              <a:srgbClr val="3A00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21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12809</TotalTime>
  <Words>1379</Words>
  <Application>Microsoft Office PowerPoint</Application>
  <PresentationFormat>Widescreen</PresentationFormat>
  <Paragraphs>400</Paragraphs>
  <Slides>24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Verdana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giada viviani</dc:creator>
  <cp:lastModifiedBy>GIADA</cp:lastModifiedBy>
  <cp:revision>486</cp:revision>
  <dcterms:created xsi:type="dcterms:W3CDTF">2022-06-15T15:28:50Z</dcterms:created>
  <dcterms:modified xsi:type="dcterms:W3CDTF">2024-06-24T09:28:02Z</dcterms:modified>
</cp:coreProperties>
</file>