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8" r:id="rId3"/>
    <p:sldId id="259" r:id="rId4"/>
    <p:sldId id="257" r:id="rId5"/>
    <p:sldId id="261" r:id="rId6"/>
    <p:sldId id="262" r:id="rId7"/>
    <p:sldId id="264" r:id="rId8"/>
    <p:sldId id="263" r:id="rId9"/>
    <p:sldId id="265" r:id="rId10"/>
    <p:sldId id="405" r:id="rId11"/>
    <p:sldId id="437" r:id="rId12"/>
    <p:sldId id="412" r:id="rId13"/>
    <p:sldId id="413" r:id="rId14"/>
    <p:sldId id="438" r:id="rId15"/>
    <p:sldId id="415" r:id="rId16"/>
    <p:sldId id="417" r:id="rId17"/>
    <p:sldId id="418" r:id="rId18"/>
    <p:sldId id="439" r:id="rId19"/>
    <p:sldId id="420" r:id="rId20"/>
    <p:sldId id="421" r:id="rId21"/>
    <p:sldId id="422" r:id="rId22"/>
    <p:sldId id="423" r:id="rId23"/>
    <p:sldId id="424" r:id="rId24"/>
    <p:sldId id="440" r:id="rId25"/>
    <p:sldId id="426" r:id="rId26"/>
    <p:sldId id="427" r:id="rId27"/>
    <p:sldId id="428" r:id="rId28"/>
    <p:sldId id="430" r:id="rId29"/>
    <p:sldId id="431" r:id="rId30"/>
    <p:sldId id="443" r:id="rId31"/>
    <p:sldId id="444" r:id="rId32"/>
    <p:sldId id="445" r:id="rId33"/>
    <p:sldId id="446" r:id="rId34"/>
    <p:sldId id="447" r:id="rId35"/>
    <p:sldId id="448" r:id="rId36"/>
    <p:sldId id="449" r:id="rId37"/>
    <p:sldId id="450" r:id="rId38"/>
    <p:sldId id="451" r:id="rId39"/>
    <p:sldId id="452" r:id="rId40"/>
    <p:sldId id="453" r:id="rId41"/>
    <p:sldId id="435" r:id="rId42"/>
    <p:sldId id="436" r:id="rId43"/>
    <p:sldId id="442" r:id="rId44"/>
  </p:sldIdLst>
  <p:sldSz cx="12192000" cy="6858000"/>
  <p:notesSz cx="6858000" cy="9144000"/>
  <p:defaultTextStyle>
    <a:defPPr>
      <a:defRPr lang="it-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autoAdjust="0"/>
    <p:restoredTop sz="95070" autoAdjust="0"/>
  </p:normalViewPr>
  <p:slideViewPr>
    <p:cSldViewPr snapToGrid="0">
      <p:cViewPr varScale="1">
        <p:scale>
          <a:sx n="117" d="100"/>
          <a:sy n="117" d="100"/>
        </p:scale>
        <p:origin x="6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28DED-8709-4543-85EA-B42E2AD90AE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CE9EDE5-42C6-419E-962F-DFA6CDF307AC}">
      <dgm:prSet/>
      <dgm:spPr/>
      <dgm:t>
        <a:bodyPr/>
        <a:lstStyle/>
        <a:p>
          <a:pPr>
            <a:lnSpc>
              <a:spcPct val="100000"/>
            </a:lnSpc>
          </a:pPr>
          <a:r>
            <a:rPr lang="en-US" dirty="0"/>
            <a:t>A statistical technique that </a:t>
          </a:r>
          <a:r>
            <a:rPr lang="it-IT" dirty="0" err="1"/>
            <a:t>quantitatively</a:t>
          </a:r>
          <a:r>
            <a:rPr lang="it-IT" dirty="0"/>
            <a:t> </a:t>
          </a:r>
          <a:r>
            <a:rPr lang="it-IT" dirty="0" err="1"/>
            <a:t>summarizes</a:t>
          </a:r>
          <a:r>
            <a:rPr lang="it-IT" dirty="0"/>
            <a:t> the </a:t>
          </a:r>
          <a:r>
            <a:rPr lang="it-IT" dirty="0" err="1"/>
            <a:t>results</a:t>
          </a:r>
          <a:r>
            <a:rPr lang="it-IT" dirty="0"/>
            <a:t> of</a:t>
          </a:r>
          <a:r>
            <a:rPr lang="en-US" dirty="0"/>
            <a:t> multiple studies to derive a more precise effect estimate</a:t>
          </a:r>
        </a:p>
      </dgm:t>
    </dgm:pt>
    <dgm:pt modelId="{E8F11CF8-1525-4906-B5CF-73E3A0E90721}" type="parTrans" cxnId="{0D840259-7C5E-431D-8081-98B814DFB579}">
      <dgm:prSet/>
      <dgm:spPr/>
      <dgm:t>
        <a:bodyPr/>
        <a:lstStyle/>
        <a:p>
          <a:endParaRPr lang="en-US"/>
        </a:p>
      </dgm:t>
    </dgm:pt>
    <dgm:pt modelId="{E91705AE-D922-4D86-A5C1-5D81A971EE6B}" type="sibTrans" cxnId="{0D840259-7C5E-431D-8081-98B814DFB579}">
      <dgm:prSet/>
      <dgm:spPr/>
      <dgm:t>
        <a:bodyPr/>
        <a:lstStyle/>
        <a:p>
          <a:pPr>
            <a:lnSpc>
              <a:spcPct val="100000"/>
            </a:lnSpc>
          </a:pPr>
          <a:endParaRPr lang="en-US"/>
        </a:p>
      </dgm:t>
    </dgm:pt>
    <dgm:pt modelId="{4D1CA334-632C-4871-A0CA-62AF80344CD5}">
      <dgm:prSet/>
      <dgm:spPr/>
      <dgm:t>
        <a:bodyPr/>
        <a:lstStyle/>
        <a:p>
          <a:pPr>
            <a:lnSpc>
              <a:spcPct val="100000"/>
            </a:lnSpc>
          </a:pPr>
          <a:r>
            <a:rPr lang="en-US"/>
            <a:t>Widely used in psychology</a:t>
          </a:r>
        </a:p>
      </dgm:t>
    </dgm:pt>
    <dgm:pt modelId="{6C6EB8A5-2305-49EF-B7BF-872D870EE9F6}" type="parTrans" cxnId="{5DA7F998-841D-472B-B06E-FF070325B862}">
      <dgm:prSet/>
      <dgm:spPr/>
      <dgm:t>
        <a:bodyPr/>
        <a:lstStyle/>
        <a:p>
          <a:endParaRPr lang="en-US"/>
        </a:p>
      </dgm:t>
    </dgm:pt>
    <dgm:pt modelId="{7C2CC99A-FF2C-418F-84FE-011F23355CA6}" type="sibTrans" cxnId="{5DA7F998-841D-472B-B06E-FF070325B862}">
      <dgm:prSet/>
      <dgm:spPr/>
      <dgm:t>
        <a:bodyPr/>
        <a:lstStyle/>
        <a:p>
          <a:endParaRPr lang="en-US"/>
        </a:p>
      </dgm:t>
    </dgm:pt>
    <dgm:pt modelId="{DBECCE57-2BD5-4EF1-B4C1-B4A46BFED594}" type="pres">
      <dgm:prSet presAssocID="{F2C28DED-8709-4543-85EA-B42E2AD90AE6}" presName="root" presStyleCnt="0">
        <dgm:presLayoutVars>
          <dgm:dir/>
          <dgm:resizeHandles val="exact"/>
        </dgm:presLayoutVars>
      </dgm:prSet>
      <dgm:spPr/>
    </dgm:pt>
    <dgm:pt modelId="{2DAA88B1-4A9D-41E5-9502-1A16143E3CED}" type="pres">
      <dgm:prSet presAssocID="{F2C28DED-8709-4543-85EA-B42E2AD90AE6}" presName="container" presStyleCnt="0">
        <dgm:presLayoutVars>
          <dgm:dir/>
          <dgm:resizeHandles val="exact"/>
        </dgm:presLayoutVars>
      </dgm:prSet>
      <dgm:spPr/>
    </dgm:pt>
    <dgm:pt modelId="{48809B78-6CE6-4885-A9ED-50C67414B2B3}" type="pres">
      <dgm:prSet presAssocID="{7CE9EDE5-42C6-419E-962F-DFA6CDF307AC}" presName="compNode" presStyleCnt="0"/>
      <dgm:spPr/>
    </dgm:pt>
    <dgm:pt modelId="{A5BB6524-D290-4324-93C7-A5CB2173B8D9}" type="pres">
      <dgm:prSet presAssocID="{7CE9EDE5-42C6-419E-962F-DFA6CDF307AC}" presName="iconBgRect" presStyleLbl="bgShp" presStyleIdx="0" presStyleCnt="2"/>
      <dgm:spPr/>
    </dgm:pt>
    <dgm:pt modelId="{98351BB9-8CD2-46E2-9353-C19A84DEE0D0}" type="pres">
      <dgm:prSet presAssocID="{7CE9EDE5-42C6-419E-962F-DFA6CDF307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he"/>
        </a:ext>
      </dgm:extLst>
    </dgm:pt>
    <dgm:pt modelId="{9235233B-92F8-4E17-95B2-DE3C5D672FA7}" type="pres">
      <dgm:prSet presAssocID="{7CE9EDE5-42C6-419E-962F-DFA6CDF307AC}" presName="spaceRect" presStyleCnt="0"/>
      <dgm:spPr/>
    </dgm:pt>
    <dgm:pt modelId="{AFC4F9D6-7229-427B-8CBC-9F13268E29F7}" type="pres">
      <dgm:prSet presAssocID="{7CE9EDE5-42C6-419E-962F-DFA6CDF307AC}" presName="textRect" presStyleLbl="revTx" presStyleIdx="0" presStyleCnt="2">
        <dgm:presLayoutVars>
          <dgm:chMax val="1"/>
          <dgm:chPref val="1"/>
        </dgm:presLayoutVars>
      </dgm:prSet>
      <dgm:spPr/>
    </dgm:pt>
    <dgm:pt modelId="{D2CD58E7-4502-486B-9810-960A649B80C3}" type="pres">
      <dgm:prSet presAssocID="{E91705AE-D922-4D86-A5C1-5D81A971EE6B}" presName="sibTrans" presStyleLbl="sibTrans2D1" presStyleIdx="0" presStyleCnt="0"/>
      <dgm:spPr/>
    </dgm:pt>
    <dgm:pt modelId="{E87240BB-840D-48AD-ABC8-58CF9CBF6887}" type="pres">
      <dgm:prSet presAssocID="{4D1CA334-632C-4871-A0CA-62AF80344CD5}" presName="compNode" presStyleCnt="0"/>
      <dgm:spPr/>
    </dgm:pt>
    <dgm:pt modelId="{630C2137-88C7-4DBE-8944-B1ACE028B29F}" type="pres">
      <dgm:prSet presAssocID="{4D1CA334-632C-4871-A0CA-62AF80344CD5}" presName="iconBgRect" presStyleLbl="bgShp" presStyleIdx="1" presStyleCnt="2"/>
      <dgm:spPr/>
    </dgm:pt>
    <dgm:pt modelId="{14944A59-27FE-4618-99CE-C428B11C5772}" type="pres">
      <dgm:prSet presAssocID="{4D1CA334-632C-4871-A0CA-62AF80344C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F1B0F952-AE59-4CD1-B265-98602C86B5B6}" type="pres">
      <dgm:prSet presAssocID="{4D1CA334-632C-4871-A0CA-62AF80344CD5}" presName="spaceRect" presStyleCnt="0"/>
      <dgm:spPr/>
    </dgm:pt>
    <dgm:pt modelId="{63BA94A0-218F-4867-AEAB-0C2DDE99C8EC}" type="pres">
      <dgm:prSet presAssocID="{4D1CA334-632C-4871-A0CA-62AF80344CD5}" presName="textRect" presStyleLbl="revTx" presStyleIdx="1" presStyleCnt="2">
        <dgm:presLayoutVars>
          <dgm:chMax val="1"/>
          <dgm:chPref val="1"/>
        </dgm:presLayoutVars>
      </dgm:prSet>
      <dgm:spPr/>
    </dgm:pt>
  </dgm:ptLst>
  <dgm:cxnLst>
    <dgm:cxn modelId="{E89EC14D-3433-4D8C-B698-96DE9BD184FC}" type="presOf" srcId="{4D1CA334-632C-4871-A0CA-62AF80344CD5}" destId="{63BA94A0-218F-4867-AEAB-0C2DDE99C8EC}" srcOrd="0" destOrd="0" presId="urn:microsoft.com/office/officeart/2018/2/layout/IconCircleList"/>
    <dgm:cxn modelId="{0D840259-7C5E-431D-8081-98B814DFB579}" srcId="{F2C28DED-8709-4543-85EA-B42E2AD90AE6}" destId="{7CE9EDE5-42C6-419E-962F-DFA6CDF307AC}" srcOrd="0" destOrd="0" parTransId="{E8F11CF8-1525-4906-B5CF-73E3A0E90721}" sibTransId="{E91705AE-D922-4D86-A5C1-5D81A971EE6B}"/>
    <dgm:cxn modelId="{688A8F7F-4A55-482F-9005-4C95E7155CF3}" type="presOf" srcId="{F2C28DED-8709-4543-85EA-B42E2AD90AE6}" destId="{DBECCE57-2BD5-4EF1-B4C1-B4A46BFED594}" srcOrd="0" destOrd="0" presId="urn:microsoft.com/office/officeart/2018/2/layout/IconCircleList"/>
    <dgm:cxn modelId="{5DA7F998-841D-472B-B06E-FF070325B862}" srcId="{F2C28DED-8709-4543-85EA-B42E2AD90AE6}" destId="{4D1CA334-632C-4871-A0CA-62AF80344CD5}" srcOrd="1" destOrd="0" parTransId="{6C6EB8A5-2305-49EF-B7BF-872D870EE9F6}" sibTransId="{7C2CC99A-FF2C-418F-84FE-011F23355CA6}"/>
    <dgm:cxn modelId="{B54270BE-50AA-4D04-AAA9-11F5CB048613}" type="presOf" srcId="{E91705AE-D922-4D86-A5C1-5D81A971EE6B}" destId="{D2CD58E7-4502-486B-9810-960A649B80C3}" srcOrd="0" destOrd="0" presId="urn:microsoft.com/office/officeart/2018/2/layout/IconCircleList"/>
    <dgm:cxn modelId="{E0C452D4-3941-441B-95AD-75107E17F31C}" type="presOf" srcId="{7CE9EDE5-42C6-419E-962F-DFA6CDF307AC}" destId="{AFC4F9D6-7229-427B-8CBC-9F13268E29F7}" srcOrd="0" destOrd="0" presId="urn:microsoft.com/office/officeart/2018/2/layout/IconCircleList"/>
    <dgm:cxn modelId="{E9C8F486-4EAD-49AB-9710-2A8CE4599D32}" type="presParOf" srcId="{DBECCE57-2BD5-4EF1-B4C1-B4A46BFED594}" destId="{2DAA88B1-4A9D-41E5-9502-1A16143E3CED}" srcOrd="0" destOrd="0" presId="urn:microsoft.com/office/officeart/2018/2/layout/IconCircleList"/>
    <dgm:cxn modelId="{24762786-572D-4CAC-98FA-4E35B394F02A}" type="presParOf" srcId="{2DAA88B1-4A9D-41E5-9502-1A16143E3CED}" destId="{48809B78-6CE6-4885-A9ED-50C67414B2B3}" srcOrd="0" destOrd="0" presId="urn:microsoft.com/office/officeart/2018/2/layout/IconCircleList"/>
    <dgm:cxn modelId="{2A041A6B-5AA2-4A6B-8323-E45B1452E4BC}" type="presParOf" srcId="{48809B78-6CE6-4885-A9ED-50C67414B2B3}" destId="{A5BB6524-D290-4324-93C7-A5CB2173B8D9}" srcOrd="0" destOrd="0" presId="urn:microsoft.com/office/officeart/2018/2/layout/IconCircleList"/>
    <dgm:cxn modelId="{8E772699-4B3D-405F-933E-84890FEDDDFA}" type="presParOf" srcId="{48809B78-6CE6-4885-A9ED-50C67414B2B3}" destId="{98351BB9-8CD2-46E2-9353-C19A84DEE0D0}" srcOrd="1" destOrd="0" presId="urn:microsoft.com/office/officeart/2018/2/layout/IconCircleList"/>
    <dgm:cxn modelId="{08A2FDB5-0ACB-4781-A03D-473D1724EA2F}" type="presParOf" srcId="{48809B78-6CE6-4885-A9ED-50C67414B2B3}" destId="{9235233B-92F8-4E17-95B2-DE3C5D672FA7}" srcOrd="2" destOrd="0" presId="urn:microsoft.com/office/officeart/2018/2/layout/IconCircleList"/>
    <dgm:cxn modelId="{F518F7F4-75E3-482F-A5AD-54D4AB30AA5C}" type="presParOf" srcId="{48809B78-6CE6-4885-A9ED-50C67414B2B3}" destId="{AFC4F9D6-7229-427B-8CBC-9F13268E29F7}" srcOrd="3" destOrd="0" presId="urn:microsoft.com/office/officeart/2018/2/layout/IconCircleList"/>
    <dgm:cxn modelId="{2844CC4B-8E82-4C9C-8D7D-7F24240302D6}" type="presParOf" srcId="{2DAA88B1-4A9D-41E5-9502-1A16143E3CED}" destId="{D2CD58E7-4502-486B-9810-960A649B80C3}" srcOrd="1" destOrd="0" presId="urn:microsoft.com/office/officeart/2018/2/layout/IconCircleList"/>
    <dgm:cxn modelId="{A5441F6E-E335-4C63-89BC-CCCC138FAF7D}" type="presParOf" srcId="{2DAA88B1-4A9D-41E5-9502-1A16143E3CED}" destId="{E87240BB-840D-48AD-ABC8-58CF9CBF6887}" srcOrd="2" destOrd="0" presId="urn:microsoft.com/office/officeart/2018/2/layout/IconCircleList"/>
    <dgm:cxn modelId="{B139D564-EAF5-4B8F-AED3-C953F1A812F2}" type="presParOf" srcId="{E87240BB-840D-48AD-ABC8-58CF9CBF6887}" destId="{630C2137-88C7-4DBE-8944-B1ACE028B29F}" srcOrd="0" destOrd="0" presId="urn:microsoft.com/office/officeart/2018/2/layout/IconCircleList"/>
    <dgm:cxn modelId="{33B11E08-9E3A-450D-83F0-C6329580E540}" type="presParOf" srcId="{E87240BB-840D-48AD-ABC8-58CF9CBF6887}" destId="{14944A59-27FE-4618-99CE-C428B11C5772}" srcOrd="1" destOrd="0" presId="urn:microsoft.com/office/officeart/2018/2/layout/IconCircleList"/>
    <dgm:cxn modelId="{BA3B7082-D6D1-4A8C-9EE6-313B5FEB4EF6}" type="presParOf" srcId="{E87240BB-840D-48AD-ABC8-58CF9CBF6887}" destId="{F1B0F952-AE59-4CD1-B265-98602C86B5B6}" srcOrd="2" destOrd="0" presId="urn:microsoft.com/office/officeart/2018/2/layout/IconCircleList"/>
    <dgm:cxn modelId="{10C7E94D-25A8-4FFC-A5CD-2045ADA6A60C}" type="presParOf" srcId="{E87240BB-840D-48AD-ABC8-58CF9CBF6887}" destId="{63BA94A0-218F-4867-AEAB-0C2DDE99C8E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B6524-D290-4324-93C7-A5CB2173B8D9}">
      <dsp:nvSpPr>
        <dsp:cNvPr id="0" name=""/>
        <dsp:cNvSpPr/>
      </dsp:nvSpPr>
      <dsp:spPr>
        <a:xfrm>
          <a:off x="35659" y="1523401"/>
          <a:ext cx="1479160" cy="14791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51BB9-8CD2-46E2-9353-C19A84DEE0D0}">
      <dsp:nvSpPr>
        <dsp:cNvPr id="0" name=""/>
        <dsp:cNvSpPr/>
      </dsp:nvSpPr>
      <dsp:spPr>
        <a:xfrm>
          <a:off x="346283" y="1834025"/>
          <a:ext cx="857912" cy="857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4F9D6-7229-427B-8CBC-9F13268E29F7}">
      <dsp:nvSpPr>
        <dsp:cNvPr id="0" name=""/>
        <dsp:cNvSpPr/>
      </dsp:nvSpPr>
      <dsp:spPr>
        <a:xfrm>
          <a:off x="1831783" y="1523401"/>
          <a:ext cx="3486592" cy="147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A statistical technique that </a:t>
          </a:r>
          <a:r>
            <a:rPr lang="it-IT" sz="1900" kern="1200" dirty="0" err="1"/>
            <a:t>quantitatively</a:t>
          </a:r>
          <a:r>
            <a:rPr lang="it-IT" sz="1900" kern="1200" dirty="0"/>
            <a:t> </a:t>
          </a:r>
          <a:r>
            <a:rPr lang="it-IT" sz="1900" kern="1200" dirty="0" err="1"/>
            <a:t>summarizes</a:t>
          </a:r>
          <a:r>
            <a:rPr lang="it-IT" sz="1900" kern="1200" dirty="0"/>
            <a:t> the </a:t>
          </a:r>
          <a:r>
            <a:rPr lang="it-IT" sz="1900" kern="1200" dirty="0" err="1"/>
            <a:t>results</a:t>
          </a:r>
          <a:r>
            <a:rPr lang="it-IT" sz="1900" kern="1200" dirty="0"/>
            <a:t> of</a:t>
          </a:r>
          <a:r>
            <a:rPr lang="en-US" sz="1900" kern="1200" dirty="0"/>
            <a:t> multiple studies to derive a more precise effect estimate</a:t>
          </a:r>
        </a:p>
      </dsp:txBody>
      <dsp:txXfrm>
        <a:off x="1831783" y="1523401"/>
        <a:ext cx="3486592" cy="1479160"/>
      </dsp:txXfrm>
    </dsp:sp>
    <dsp:sp modelId="{630C2137-88C7-4DBE-8944-B1ACE028B29F}">
      <dsp:nvSpPr>
        <dsp:cNvPr id="0" name=""/>
        <dsp:cNvSpPr/>
      </dsp:nvSpPr>
      <dsp:spPr>
        <a:xfrm>
          <a:off x="5925887" y="1523401"/>
          <a:ext cx="1479160" cy="14791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44A59-27FE-4618-99CE-C428B11C5772}">
      <dsp:nvSpPr>
        <dsp:cNvPr id="0" name=""/>
        <dsp:cNvSpPr/>
      </dsp:nvSpPr>
      <dsp:spPr>
        <a:xfrm>
          <a:off x="6236511" y="1834025"/>
          <a:ext cx="857912" cy="857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A94A0-218F-4867-AEAB-0C2DDE99C8EC}">
      <dsp:nvSpPr>
        <dsp:cNvPr id="0" name=""/>
        <dsp:cNvSpPr/>
      </dsp:nvSpPr>
      <dsp:spPr>
        <a:xfrm>
          <a:off x="7722010" y="1523401"/>
          <a:ext cx="3486592" cy="147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Widely used in psychology</a:t>
          </a:r>
        </a:p>
      </dsp:txBody>
      <dsp:txXfrm>
        <a:off x="7722010" y="1523401"/>
        <a:ext cx="3486592" cy="14791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8A720-BF60-4985-87D1-488BC497FCFB}" type="datetimeFigureOut">
              <a:rPr lang="it-IT" smtClean="0"/>
              <a:t>06/03/25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29344-C7E7-44D3-A089-98C1B826F8F1}" type="slidenum">
              <a:rPr lang="it-IT" smtClean="0"/>
              <a:t>‹N›</a:t>
            </a:fld>
            <a:endParaRPr lang="it-IT"/>
          </a:p>
        </p:txBody>
      </p:sp>
    </p:spTree>
    <p:extLst>
      <p:ext uri="{BB962C8B-B14F-4D97-AF65-F5344CB8AC3E}">
        <p14:creationId xmlns:p14="http://schemas.microsoft.com/office/powerpoint/2010/main" val="47400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manipulations are necessary because SEM usually assumes that the data are independent and identically distributed. However, the effect sizes in MVMA are distributed with known covariance matrices. In principle effect sizes should be independent and identically distributed.</a:t>
            </a:r>
          </a:p>
          <a:p>
            <a:endParaRPr lang="it-IT" dirty="0"/>
          </a:p>
        </p:txBody>
      </p:sp>
      <p:sp>
        <p:nvSpPr>
          <p:cNvPr id="4" name="Segnaposto numero diapositiva 3"/>
          <p:cNvSpPr>
            <a:spLocks noGrp="1"/>
          </p:cNvSpPr>
          <p:nvPr>
            <p:ph type="sldNum" sz="quarter" idx="5"/>
          </p:nvPr>
        </p:nvSpPr>
        <p:spPr/>
        <p:txBody>
          <a:bodyPr/>
          <a:lstStyle/>
          <a:p>
            <a:fld id="{47129344-C7E7-44D3-A089-98C1B826F8F1}" type="slidenum">
              <a:rPr lang="it-IT" smtClean="0"/>
              <a:t>12</a:t>
            </a:fld>
            <a:endParaRPr lang="it-IT"/>
          </a:p>
        </p:txBody>
      </p:sp>
    </p:spTree>
    <p:extLst>
      <p:ext uri="{BB962C8B-B14F-4D97-AF65-F5344CB8AC3E}">
        <p14:creationId xmlns:p14="http://schemas.microsoft.com/office/powerpoint/2010/main" val="26546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4C781-2765-427A-A960-385CE0D0CAB9}" type="slidenum">
              <a:rPr lang="en-US" smtClean="0"/>
              <a:t>13</a:t>
            </a:fld>
            <a:endParaRPr lang="en-US"/>
          </a:p>
        </p:txBody>
      </p:sp>
    </p:spTree>
    <p:extLst>
      <p:ext uri="{BB962C8B-B14F-4D97-AF65-F5344CB8AC3E}">
        <p14:creationId xmlns:p14="http://schemas.microsoft.com/office/powerpoint/2010/main" val="420081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4C781-2765-427A-A960-385CE0D0CAB9}" type="slidenum">
              <a:rPr lang="en-US" smtClean="0"/>
              <a:t>17</a:t>
            </a:fld>
            <a:endParaRPr lang="en-US"/>
          </a:p>
        </p:txBody>
      </p:sp>
    </p:spTree>
    <p:extLst>
      <p:ext uri="{BB962C8B-B14F-4D97-AF65-F5344CB8AC3E}">
        <p14:creationId xmlns:p14="http://schemas.microsoft.com/office/powerpoint/2010/main" val="179815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4C781-2765-427A-A960-385CE0D0CAB9}" type="slidenum">
              <a:rPr lang="en-US" smtClean="0"/>
              <a:t>23</a:t>
            </a:fld>
            <a:endParaRPr lang="en-US"/>
          </a:p>
        </p:txBody>
      </p:sp>
    </p:spTree>
    <p:extLst>
      <p:ext uri="{BB962C8B-B14F-4D97-AF65-F5344CB8AC3E}">
        <p14:creationId xmlns:p14="http://schemas.microsoft.com/office/powerpoint/2010/main" val="195641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AT" dirty="0"/>
              <a:t>ORB: selection for publication of a subset of the original recorded outcome variables based on the results.</a:t>
            </a:r>
          </a:p>
        </p:txBody>
      </p:sp>
      <p:sp>
        <p:nvSpPr>
          <p:cNvPr id="4" name="Segnaposto numero diapositiva 3"/>
          <p:cNvSpPr>
            <a:spLocks noGrp="1"/>
          </p:cNvSpPr>
          <p:nvPr>
            <p:ph type="sldNum" sz="quarter" idx="5"/>
          </p:nvPr>
        </p:nvSpPr>
        <p:spPr/>
        <p:txBody>
          <a:bodyPr/>
          <a:lstStyle/>
          <a:p>
            <a:fld id="{47129344-C7E7-44D3-A089-98C1B826F8F1}" type="slidenum">
              <a:rPr lang="it-IT" smtClean="0"/>
              <a:t>31</a:t>
            </a:fld>
            <a:endParaRPr lang="it-IT"/>
          </a:p>
        </p:txBody>
      </p:sp>
    </p:spTree>
    <p:extLst>
      <p:ext uri="{BB962C8B-B14F-4D97-AF65-F5344CB8AC3E}">
        <p14:creationId xmlns:p14="http://schemas.microsoft.com/office/powerpoint/2010/main" val="405523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67158B-3DC3-86DD-A87B-44FEF2DC6AD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it-AT"/>
          </a:p>
        </p:txBody>
      </p:sp>
      <p:sp>
        <p:nvSpPr>
          <p:cNvPr id="3" name="Sottotitolo 2">
            <a:extLst>
              <a:ext uri="{FF2B5EF4-FFF2-40B4-BE49-F238E27FC236}">
                <a16:creationId xmlns:a16="http://schemas.microsoft.com/office/drawing/2014/main" id="{FAA62023-7E7F-B8B7-9FB0-A3E3163D3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AT"/>
          </a:p>
        </p:txBody>
      </p:sp>
      <p:sp>
        <p:nvSpPr>
          <p:cNvPr id="4" name="Segnaposto data 3">
            <a:extLst>
              <a:ext uri="{FF2B5EF4-FFF2-40B4-BE49-F238E27FC236}">
                <a16:creationId xmlns:a16="http://schemas.microsoft.com/office/drawing/2014/main" id="{73A3ADD8-566E-CA6E-158B-6A15366656EF}"/>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5" name="Segnaposto piè di pagina 4">
            <a:extLst>
              <a:ext uri="{FF2B5EF4-FFF2-40B4-BE49-F238E27FC236}">
                <a16:creationId xmlns:a16="http://schemas.microsoft.com/office/drawing/2014/main" id="{167BD95F-A7C4-BA63-4AD5-3C8FE012F049}"/>
              </a:ext>
            </a:extLst>
          </p:cNvPr>
          <p:cNvSpPr>
            <a:spLocks noGrp="1"/>
          </p:cNvSpPr>
          <p:nvPr>
            <p:ph type="ftr" sz="quarter" idx="11"/>
          </p:nvPr>
        </p:nvSpPr>
        <p:spPr/>
        <p:txBody>
          <a:bodyPr/>
          <a:lstStyle/>
          <a:p>
            <a:endParaRPr lang="it-AT"/>
          </a:p>
        </p:txBody>
      </p:sp>
      <p:sp>
        <p:nvSpPr>
          <p:cNvPr id="6" name="Segnaposto numero diapositiva 5">
            <a:extLst>
              <a:ext uri="{FF2B5EF4-FFF2-40B4-BE49-F238E27FC236}">
                <a16:creationId xmlns:a16="http://schemas.microsoft.com/office/drawing/2014/main" id="{3F986E40-2E2F-544D-B3E3-8214F20BEB36}"/>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280119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75377-7574-0E40-ECB2-9BD7A5A76F9B}"/>
              </a:ext>
            </a:extLst>
          </p:cNvPr>
          <p:cNvSpPr>
            <a:spLocks noGrp="1"/>
          </p:cNvSpPr>
          <p:nvPr>
            <p:ph type="title"/>
          </p:nvPr>
        </p:nvSpPr>
        <p:spPr/>
        <p:txBody>
          <a:bodyPr/>
          <a:lstStyle/>
          <a:p>
            <a:r>
              <a:rPr lang="it-IT"/>
              <a:t>Fare clic per modificare lo stile del titolo dello schema</a:t>
            </a:r>
            <a:endParaRPr lang="it-AT"/>
          </a:p>
        </p:txBody>
      </p:sp>
      <p:sp>
        <p:nvSpPr>
          <p:cNvPr id="3" name="Segnaposto testo verticale 2">
            <a:extLst>
              <a:ext uri="{FF2B5EF4-FFF2-40B4-BE49-F238E27FC236}">
                <a16:creationId xmlns:a16="http://schemas.microsoft.com/office/drawing/2014/main" id="{54735789-57E9-D898-593A-7E89DC5E4E7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4" name="Segnaposto data 3">
            <a:extLst>
              <a:ext uri="{FF2B5EF4-FFF2-40B4-BE49-F238E27FC236}">
                <a16:creationId xmlns:a16="http://schemas.microsoft.com/office/drawing/2014/main" id="{E44A90BF-5C72-098B-B62C-8C8B9FBFB66C}"/>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5" name="Segnaposto piè di pagina 4">
            <a:extLst>
              <a:ext uri="{FF2B5EF4-FFF2-40B4-BE49-F238E27FC236}">
                <a16:creationId xmlns:a16="http://schemas.microsoft.com/office/drawing/2014/main" id="{1A110042-2CBB-DB58-6CD6-DBEBE89B0617}"/>
              </a:ext>
            </a:extLst>
          </p:cNvPr>
          <p:cNvSpPr>
            <a:spLocks noGrp="1"/>
          </p:cNvSpPr>
          <p:nvPr>
            <p:ph type="ftr" sz="quarter" idx="11"/>
          </p:nvPr>
        </p:nvSpPr>
        <p:spPr/>
        <p:txBody>
          <a:bodyPr/>
          <a:lstStyle/>
          <a:p>
            <a:endParaRPr lang="it-AT"/>
          </a:p>
        </p:txBody>
      </p:sp>
      <p:sp>
        <p:nvSpPr>
          <p:cNvPr id="6" name="Segnaposto numero diapositiva 5">
            <a:extLst>
              <a:ext uri="{FF2B5EF4-FFF2-40B4-BE49-F238E27FC236}">
                <a16:creationId xmlns:a16="http://schemas.microsoft.com/office/drawing/2014/main" id="{A71305F2-58BD-E927-E217-2EFF43431083}"/>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168775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CDF90E6-4F1D-5350-21FB-4250D251140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it-AT"/>
          </a:p>
        </p:txBody>
      </p:sp>
      <p:sp>
        <p:nvSpPr>
          <p:cNvPr id="3" name="Segnaposto testo verticale 2">
            <a:extLst>
              <a:ext uri="{FF2B5EF4-FFF2-40B4-BE49-F238E27FC236}">
                <a16:creationId xmlns:a16="http://schemas.microsoft.com/office/drawing/2014/main" id="{8A30B7AB-7B60-ADF0-4905-D9ED2A2C9F6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4" name="Segnaposto data 3">
            <a:extLst>
              <a:ext uri="{FF2B5EF4-FFF2-40B4-BE49-F238E27FC236}">
                <a16:creationId xmlns:a16="http://schemas.microsoft.com/office/drawing/2014/main" id="{10AB394E-B276-0CEE-0170-70F7615FAC94}"/>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5" name="Segnaposto piè di pagina 4">
            <a:extLst>
              <a:ext uri="{FF2B5EF4-FFF2-40B4-BE49-F238E27FC236}">
                <a16:creationId xmlns:a16="http://schemas.microsoft.com/office/drawing/2014/main" id="{3528A870-00B5-AC30-0223-6B7693B449E0}"/>
              </a:ext>
            </a:extLst>
          </p:cNvPr>
          <p:cNvSpPr>
            <a:spLocks noGrp="1"/>
          </p:cNvSpPr>
          <p:nvPr>
            <p:ph type="ftr" sz="quarter" idx="11"/>
          </p:nvPr>
        </p:nvSpPr>
        <p:spPr/>
        <p:txBody>
          <a:bodyPr/>
          <a:lstStyle/>
          <a:p>
            <a:endParaRPr lang="it-AT"/>
          </a:p>
        </p:txBody>
      </p:sp>
      <p:sp>
        <p:nvSpPr>
          <p:cNvPr id="6" name="Segnaposto numero diapositiva 5">
            <a:extLst>
              <a:ext uri="{FF2B5EF4-FFF2-40B4-BE49-F238E27FC236}">
                <a16:creationId xmlns:a16="http://schemas.microsoft.com/office/drawing/2014/main" id="{56829684-9A7E-BD63-2B8F-BE612A148669}"/>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211272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dirty="0"/>
              <a:t>Click to edit Master title style</a:t>
            </a:r>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‹N›</a:t>
            </a:fld>
            <a:endParaRPr lang="en-US" altLang="zh-CN" dirty="0"/>
          </a:p>
        </p:txBody>
      </p:sp>
    </p:spTree>
    <p:extLst>
      <p:ext uri="{BB962C8B-B14F-4D97-AF65-F5344CB8AC3E}">
        <p14:creationId xmlns:p14="http://schemas.microsoft.com/office/powerpoint/2010/main" val="120720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‹N›</a:t>
            </a:fld>
            <a:endParaRPr lang="en-US" altLang="zh-CN" noProof="0" dirty="0"/>
          </a:p>
        </p:txBody>
      </p:sp>
    </p:spTree>
    <p:extLst>
      <p:ext uri="{BB962C8B-B14F-4D97-AF65-F5344CB8AC3E}">
        <p14:creationId xmlns:p14="http://schemas.microsoft.com/office/powerpoint/2010/main" val="335189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‹N›</a:t>
            </a:fld>
            <a:endParaRPr lang="en-US" altLang="zh-CN" dirty="0"/>
          </a:p>
        </p:txBody>
      </p:sp>
    </p:spTree>
    <p:extLst>
      <p:ext uri="{BB962C8B-B14F-4D97-AF65-F5344CB8AC3E}">
        <p14:creationId xmlns:p14="http://schemas.microsoft.com/office/powerpoint/2010/main" val="63417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05515-9569-94C3-2256-4E2DC1F328A0}"/>
              </a:ext>
            </a:extLst>
          </p:cNvPr>
          <p:cNvSpPr>
            <a:spLocks noGrp="1"/>
          </p:cNvSpPr>
          <p:nvPr>
            <p:ph type="title"/>
          </p:nvPr>
        </p:nvSpPr>
        <p:spPr/>
        <p:txBody>
          <a:bodyPr/>
          <a:lstStyle/>
          <a:p>
            <a:r>
              <a:rPr lang="it-IT"/>
              <a:t>Fare clic per modificare lo stile del titolo dello schema</a:t>
            </a:r>
            <a:endParaRPr lang="it-AT"/>
          </a:p>
        </p:txBody>
      </p:sp>
      <p:sp>
        <p:nvSpPr>
          <p:cNvPr id="3" name="Segnaposto contenuto 2">
            <a:extLst>
              <a:ext uri="{FF2B5EF4-FFF2-40B4-BE49-F238E27FC236}">
                <a16:creationId xmlns:a16="http://schemas.microsoft.com/office/drawing/2014/main" id="{902C2C2B-F979-53F4-9501-C6FBB208C3B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4" name="Segnaposto data 3">
            <a:extLst>
              <a:ext uri="{FF2B5EF4-FFF2-40B4-BE49-F238E27FC236}">
                <a16:creationId xmlns:a16="http://schemas.microsoft.com/office/drawing/2014/main" id="{07C4DCD6-8DE3-CC2E-3087-63A678CF311D}"/>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5" name="Segnaposto piè di pagina 4">
            <a:extLst>
              <a:ext uri="{FF2B5EF4-FFF2-40B4-BE49-F238E27FC236}">
                <a16:creationId xmlns:a16="http://schemas.microsoft.com/office/drawing/2014/main" id="{19F9DEA8-A82B-CF48-8B06-64E6B0617915}"/>
              </a:ext>
            </a:extLst>
          </p:cNvPr>
          <p:cNvSpPr>
            <a:spLocks noGrp="1"/>
          </p:cNvSpPr>
          <p:nvPr>
            <p:ph type="ftr" sz="quarter" idx="11"/>
          </p:nvPr>
        </p:nvSpPr>
        <p:spPr/>
        <p:txBody>
          <a:bodyPr/>
          <a:lstStyle/>
          <a:p>
            <a:endParaRPr lang="it-AT"/>
          </a:p>
        </p:txBody>
      </p:sp>
      <p:sp>
        <p:nvSpPr>
          <p:cNvPr id="6" name="Segnaposto numero diapositiva 5">
            <a:extLst>
              <a:ext uri="{FF2B5EF4-FFF2-40B4-BE49-F238E27FC236}">
                <a16:creationId xmlns:a16="http://schemas.microsoft.com/office/drawing/2014/main" id="{B1F1E077-A230-7D9C-B77A-22AB71B71CBE}"/>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263731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05EA70-A18A-5CE2-1AF7-E597588F238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it-AT"/>
          </a:p>
        </p:txBody>
      </p:sp>
      <p:sp>
        <p:nvSpPr>
          <p:cNvPr id="3" name="Segnaposto testo 2">
            <a:extLst>
              <a:ext uri="{FF2B5EF4-FFF2-40B4-BE49-F238E27FC236}">
                <a16:creationId xmlns:a16="http://schemas.microsoft.com/office/drawing/2014/main" id="{B56E1EAE-B25A-E496-08E6-A908E6628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6B6E368-FA98-02FB-C577-0D8D5EF3A14C}"/>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5" name="Segnaposto piè di pagina 4">
            <a:extLst>
              <a:ext uri="{FF2B5EF4-FFF2-40B4-BE49-F238E27FC236}">
                <a16:creationId xmlns:a16="http://schemas.microsoft.com/office/drawing/2014/main" id="{2BF97FD0-67D4-365C-7625-CEF04538920A}"/>
              </a:ext>
            </a:extLst>
          </p:cNvPr>
          <p:cNvSpPr>
            <a:spLocks noGrp="1"/>
          </p:cNvSpPr>
          <p:nvPr>
            <p:ph type="ftr" sz="quarter" idx="11"/>
          </p:nvPr>
        </p:nvSpPr>
        <p:spPr/>
        <p:txBody>
          <a:bodyPr/>
          <a:lstStyle/>
          <a:p>
            <a:endParaRPr lang="it-AT"/>
          </a:p>
        </p:txBody>
      </p:sp>
      <p:sp>
        <p:nvSpPr>
          <p:cNvPr id="6" name="Segnaposto numero diapositiva 5">
            <a:extLst>
              <a:ext uri="{FF2B5EF4-FFF2-40B4-BE49-F238E27FC236}">
                <a16:creationId xmlns:a16="http://schemas.microsoft.com/office/drawing/2014/main" id="{1ADC9054-DBDF-E6F4-9A87-92FEBE270BA4}"/>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350667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442A9-A0E4-F667-E80B-2A441158C054}"/>
              </a:ext>
            </a:extLst>
          </p:cNvPr>
          <p:cNvSpPr>
            <a:spLocks noGrp="1"/>
          </p:cNvSpPr>
          <p:nvPr>
            <p:ph type="title"/>
          </p:nvPr>
        </p:nvSpPr>
        <p:spPr/>
        <p:txBody>
          <a:bodyPr/>
          <a:lstStyle/>
          <a:p>
            <a:r>
              <a:rPr lang="it-IT"/>
              <a:t>Fare clic per modificare lo stile del titolo dello schema</a:t>
            </a:r>
            <a:endParaRPr lang="it-AT"/>
          </a:p>
        </p:txBody>
      </p:sp>
      <p:sp>
        <p:nvSpPr>
          <p:cNvPr id="3" name="Segnaposto contenuto 2">
            <a:extLst>
              <a:ext uri="{FF2B5EF4-FFF2-40B4-BE49-F238E27FC236}">
                <a16:creationId xmlns:a16="http://schemas.microsoft.com/office/drawing/2014/main" id="{9A36D5DA-E233-CEE4-6844-2D9731058A1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4" name="Segnaposto contenuto 3">
            <a:extLst>
              <a:ext uri="{FF2B5EF4-FFF2-40B4-BE49-F238E27FC236}">
                <a16:creationId xmlns:a16="http://schemas.microsoft.com/office/drawing/2014/main" id="{14563089-ACA1-F80E-89E2-B12996C492A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5" name="Segnaposto data 4">
            <a:extLst>
              <a:ext uri="{FF2B5EF4-FFF2-40B4-BE49-F238E27FC236}">
                <a16:creationId xmlns:a16="http://schemas.microsoft.com/office/drawing/2014/main" id="{BB6F173C-C6DD-CF60-994C-5E5CCED5CEC6}"/>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6" name="Segnaposto piè di pagina 5">
            <a:extLst>
              <a:ext uri="{FF2B5EF4-FFF2-40B4-BE49-F238E27FC236}">
                <a16:creationId xmlns:a16="http://schemas.microsoft.com/office/drawing/2014/main" id="{1D68D342-EB62-10D9-5F25-F35791638126}"/>
              </a:ext>
            </a:extLst>
          </p:cNvPr>
          <p:cNvSpPr>
            <a:spLocks noGrp="1"/>
          </p:cNvSpPr>
          <p:nvPr>
            <p:ph type="ftr" sz="quarter" idx="11"/>
          </p:nvPr>
        </p:nvSpPr>
        <p:spPr/>
        <p:txBody>
          <a:bodyPr/>
          <a:lstStyle/>
          <a:p>
            <a:endParaRPr lang="it-AT"/>
          </a:p>
        </p:txBody>
      </p:sp>
      <p:sp>
        <p:nvSpPr>
          <p:cNvPr id="7" name="Segnaposto numero diapositiva 6">
            <a:extLst>
              <a:ext uri="{FF2B5EF4-FFF2-40B4-BE49-F238E27FC236}">
                <a16:creationId xmlns:a16="http://schemas.microsoft.com/office/drawing/2014/main" id="{4B2B6B24-6766-D04B-975D-5042B230B0B7}"/>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339292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AE170-C65F-5CFD-887E-FB68F6C6DA3F}"/>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it-AT"/>
          </a:p>
        </p:txBody>
      </p:sp>
      <p:sp>
        <p:nvSpPr>
          <p:cNvPr id="3" name="Segnaposto testo 2">
            <a:extLst>
              <a:ext uri="{FF2B5EF4-FFF2-40B4-BE49-F238E27FC236}">
                <a16:creationId xmlns:a16="http://schemas.microsoft.com/office/drawing/2014/main" id="{38E26747-D67A-483F-F6B8-2F7F72E65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748AE7B-F16C-C780-28E6-D8264749DB5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5" name="Segnaposto testo 4">
            <a:extLst>
              <a:ext uri="{FF2B5EF4-FFF2-40B4-BE49-F238E27FC236}">
                <a16:creationId xmlns:a16="http://schemas.microsoft.com/office/drawing/2014/main" id="{0B5090FB-B0C5-7B23-37D4-7A54BC8D2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0907DFD-FBDE-817E-E40E-2FB4CCFB74D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7" name="Segnaposto data 6">
            <a:extLst>
              <a:ext uri="{FF2B5EF4-FFF2-40B4-BE49-F238E27FC236}">
                <a16:creationId xmlns:a16="http://schemas.microsoft.com/office/drawing/2014/main" id="{D8D944BE-F175-3ACE-EF52-2B31247C4673}"/>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8" name="Segnaposto piè di pagina 7">
            <a:extLst>
              <a:ext uri="{FF2B5EF4-FFF2-40B4-BE49-F238E27FC236}">
                <a16:creationId xmlns:a16="http://schemas.microsoft.com/office/drawing/2014/main" id="{62F965F9-AB1B-7426-007B-20B0D88BF8AD}"/>
              </a:ext>
            </a:extLst>
          </p:cNvPr>
          <p:cNvSpPr>
            <a:spLocks noGrp="1"/>
          </p:cNvSpPr>
          <p:nvPr>
            <p:ph type="ftr" sz="quarter" idx="11"/>
          </p:nvPr>
        </p:nvSpPr>
        <p:spPr/>
        <p:txBody>
          <a:bodyPr/>
          <a:lstStyle/>
          <a:p>
            <a:endParaRPr lang="it-AT"/>
          </a:p>
        </p:txBody>
      </p:sp>
      <p:sp>
        <p:nvSpPr>
          <p:cNvPr id="9" name="Segnaposto numero diapositiva 8">
            <a:extLst>
              <a:ext uri="{FF2B5EF4-FFF2-40B4-BE49-F238E27FC236}">
                <a16:creationId xmlns:a16="http://schemas.microsoft.com/office/drawing/2014/main" id="{3FB0FAF4-7FDE-9C0F-0F03-C3B87589D912}"/>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23048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7C44C9-8AF1-BFB0-79D7-6AAC2529B48E}"/>
              </a:ext>
            </a:extLst>
          </p:cNvPr>
          <p:cNvSpPr>
            <a:spLocks noGrp="1"/>
          </p:cNvSpPr>
          <p:nvPr>
            <p:ph type="title"/>
          </p:nvPr>
        </p:nvSpPr>
        <p:spPr/>
        <p:txBody>
          <a:bodyPr/>
          <a:lstStyle/>
          <a:p>
            <a:r>
              <a:rPr lang="it-IT"/>
              <a:t>Fare clic per modificare lo stile del titolo dello schema</a:t>
            </a:r>
            <a:endParaRPr lang="it-AT"/>
          </a:p>
        </p:txBody>
      </p:sp>
      <p:sp>
        <p:nvSpPr>
          <p:cNvPr id="3" name="Segnaposto data 2">
            <a:extLst>
              <a:ext uri="{FF2B5EF4-FFF2-40B4-BE49-F238E27FC236}">
                <a16:creationId xmlns:a16="http://schemas.microsoft.com/office/drawing/2014/main" id="{39573D5B-D3F6-D62E-53CB-24741F73CED6}"/>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4" name="Segnaposto piè di pagina 3">
            <a:extLst>
              <a:ext uri="{FF2B5EF4-FFF2-40B4-BE49-F238E27FC236}">
                <a16:creationId xmlns:a16="http://schemas.microsoft.com/office/drawing/2014/main" id="{B01DBB2E-7193-7308-99F6-A54358903AB1}"/>
              </a:ext>
            </a:extLst>
          </p:cNvPr>
          <p:cNvSpPr>
            <a:spLocks noGrp="1"/>
          </p:cNvSpPr>
          <p:nvPr>
            <p:ph type="ftr" sz="quarter" idx="11"/>
          </p:nvPr>
        </p:nvSpPr>
        <p:spPr/>
        <p:txBody>
          <a:bodyPr/>
          <a:lstStyle/>
          <a:p>
            <a:endParaRPr lang="it-AT"/>
          </a:p>
        </p:txBody>
      </p:sp>
      <p:sp>
        <p:nvSpPr>
          <p:cNvPr id="5" name="Segnaposto numero diapositiva 4">
            <a:extLst>
              <a:ext uri="{FF2B5EF4-FFF2-40B4-BE49-F238E27FC236}">
                <a16:creationId xmlns:a16="http://schemas.microsoft.com/office/drawing/2014/main" id="{52BA452A-1D7F-DB12-96EE-6D29D1E6CC6A}"/>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112822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A2023F8-657E-069E-8BEC-64FEEC715D2C}"/>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3" name="Segnaposto piè di pagina 2">
            <a:extLst>
              <a:ext uri="{FF2B5EF4-FFF2-40B4-BE49-F238E27FC236}">
                <a16:creationId xmlns:a16="http://schemas.microsoft.com/office/drawing/2014/main" id="{85304498-D563-698A-C735-4A8AEC121C14}"/>
              </a:ext>
            </a:extLst>
          </p:cNvPr>
          <p:cNvSpPr>
            <a:spLocks noGrp="1"/>
          </p:cNvSpPr>
          <p:nvPr>
            <p:ph type="ftr" sz="quarter" idx="11"/>
          </p:nvPr>
        </p:nvSpPr>
        <p:spPr/>
        <p:txBody>
          <a:bodyPr/>
          <a:lstStyle/>
          <a:p>
            <a:endParaRPr lang="it-AT"/>
          </a:p>
        </p:txBody>
      </p:sp>
      <p:sp>
        <p:nvSpPr>
          <p:cNvPr id="4" name="Segnaposto numero diapositiva 3">
            <a:extLst>
              <a:ext uri="{FF2B5EF4-FFF2-40B4-BE49-F238E27FC236}">
                <a16:creationId xmlns:a16="http://schemas.microsoft.com/office/drawing/2014/main" id="{D7CD8B6D-B299-50B4-377C-F5BC1B2E76E5}"/>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328830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1D2A78-82D8-8936-6006-076F4A37735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AT"/>
          </a:p>
        </p:txBody>
      </p:sp>
      <p:sp>
        <p:nvSpPr>
          <p:cNvPr id="3" name="Segnaposto contenuto 2">
            <a:extLst>
              <a:ext uri="{FF2B5EF4-FFF2-40B4-BE49-F238E27FC236}">
                <a16:creationId xmlns:a16="http://schemas.microsoft.com/office/drawing/2014/main" id="{26169C8B-6D7B-AA39-9A85-59CA1C4A0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4" name="Segnaposto testo 3">
            <a:extLst>
              <a:ext uri="{FF2B5EF4-FFF2-40B4-BE49-F238E27FC236}">
                <a16:creationId xmlns:a16="http://schemas.microsoft.com/office/drawing/2014/main" id="{3B494AC8-488C-C8CC-182E-A1BB6E12B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62143B-1D11-DADD-CF84-F4F03B3C54F5}"/>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6" name="Segnaposto piè di pagina 5">
            <a:extLst>
              <a:ext uri="{FF2B5EF4-FFF2-40B4-BE49-F238E27FC236}">
                <a16:creationId xmlns:a16="http://schemas.microsoft.com/office/drawing/2014/main" id="{48EC05F6-C965-DDDB-012A-FBEF65315907}"/>
              </a:ext>
            </a:extLst>
          </p:cNvPr>
          <p:cNvSpPr>
            <a:spLocks noGrp="1"/>
          </p:cNvSpPr>
          <p:nvPr>
            <p:ph type="ftr" sz="quarter" idx="11"/>
          </p:nvPr>
        </p:nvSpPr>
        <p:spPr/>
        <p:txBody>
          <a:bodyPr/>
          <a:lstStyle/>
          <a:p>
            <a:endParaRPr lang="it-AT"/>
          </a:p>
        </p:txBody>
      </p:sp>
      <p:sp>
        <p:nvSpPr>
          <p:cNvPr id="7" name="Segnaposto numero diapositiva 6">
            <a:extLst>
              <a:ext uri="{FF2B5EF4-FFF2-40B4-BE49-F238E27FC236}">
                <a16:creationId xmlns:a16="http://schemas.microsoft.com/office/drawing/2014/main" id="{226EFD24-1A81-CC10-033C-27CE00D1BAD0}"/>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236785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A6145-3746-1943-FB19-DC97C88CB2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AT"/>
          </a:p>
        </p:txBody>
      </p:sp>
      <p:sp>
        <p:nvSpPr>
          <p:cNvPr id="3" name="Segnaposto immagine 2">
            <a:extLst>
              <a:ext uri="{FF2B5EF4-FFF2-40B4-BE49-F238E27FC236}">
                <a16:creationId xmlns:a16="http://schemas.microsoft.com/office/drawing/2014/main" id="{9E11C619-A3C0-6D01-A3AE-403C6BFD5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AT"/>
          </a:p>
        </p:txBody>
      </p:sp>
      <p:sp>
        <p:nvSpPr>
          <p:cNvPr id="4" name="Segnaposto testo 3">
            <a:extLst>
              <a:ext uri="{FF2B5EF4-FFF2-40B4-BE49-F238E27FC236}">
                <a16:creationId xmlns:a16="http://schemas.microsoft.com/office/drawing/2014/main" id="{19D5220B-CB40-46BF-A38F-05E0C8F88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6631DBE-944A-4573-B7FE-F6E9728EB0C8}"/>
              </a:ext>
            </a:extLst>
          </p:cNvPr>
          <p:cNvSpPr>
            <a:spLocks noGrp="1"/>
          </p:cNvSpPr>
          <p:nvPr>
            <p:ph type="dt" sz="half" idx="10"/>
          </p:nvPr>
        </p:nvSpPr>
        <p:spPr/>
        <p:txBody>
          <a:bodyPr/>
          <a:lstStyle/>
          <a:p>
            <a:fld id="{14FEECA7-B78C-FF46-8DBB-78F4619C2177}" type="datetimeFigureOut">
              <a:rPr lang="it-AT" smtClean="0"/>
              <a:t>06.03.25</a:t>
            </a:fld>
            <a:endParaRPr lang="it-AT"/>
          </a:p>
        </p:txBody>
      </p:sp>
      <p:sp>
        <p:nvSpPr>
          <p:cNvPr id="6" name="Segnaposto piè di pagina 5">
            <a:extLst>
              <a:ext uri="{FF2B5EF4-FFF2-40B4-BE49-F238E27FC236}">
                <a16:creationId xmlns:a16="http://schemas.microsoft.com/office/drawing/2014/main" id="{AAB3A4F1-3CCD-AB40-3AF2-5C3CDE99E703}"/>
              </a:ext>
            </a:extLst>
          </p:cNvPr>
          <p:cNvSpPr>
            <a:spLocks noGrp="1"/>
          </p:cNvSpPr>
          <p:nvPr>
            <p:ph type="ftr" sz="quarter" idx="11"/>
          </p:nvPr>
        </p:nvSpPr>
        <p:spPr/>
        <p:txBody>
          <a:bodyPr/>
          <a:lstStyle/>
          <a:p>
            <a:endParaRPr lang="it-AT"/>
          </a:p>
        </p:txBody>
      </p:sp>
      <p:sp>
        <p:nvSpPr>
          <p:cNvPr id="7" name="Segnaposto numero diapositiva 6">
            <a:extLst>
              <a:ext uri="{FF2B5EF4-FFF2-40B4-BE49-F238E27FC236}">
                <a16:creationId xmlns:a16="http://schemas.microsoft.com/office/drawing/2014/main" id="{5E6160B3-93FE-6ADA-67D7-F7A4B50D4E20}"/>
              </a:ext>
            </a:extLst>
          </p:cNvPr>
          <p:cNvSpPr>
            <a:spLocks noGrp="1"/>
          </p:cNvSpPr>
          <p:nvPr>
            <p:ph type="sldNum" sz="quarter" idx="12"/>
          </p:nvPr>
        </p:nvSpPr>
        <p:spPr/>
        <p:txBody>
          <a:bodyPr/>
          <a:lstStyle/>
          <a:p>
            <a:fld id="{9B115024-EA9A-9E4C-955E-EEB040B45B50}" type="slidenum">
              <a:rPr lang="it-AT" smtClean="0"/>
              <a:t>‹N›</a:t>
            </a:fld>
            <a:endParaRPr lang="it-AT"/>
          </a:p>
        </p:txBody>
      </p:sp>
    </p:spTree>
    <p:extLst>
      <p:ext uri="{BB962C8B-B14F-4D97-AF65-F5344CB8AC3E}">
        <p14:creationId xmlns:p14="http://schemas.microsoft.com/office/powerpoint/2010/main" val="91332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E5FCF41-6A1A-40CA-4471-DDF506211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it-AT"/>
          </a:p>
        </p:txBody>
      </p:sp>
      <p:sp>
        <p:nvSpPr>
          <p:cNvPr id="3" name="Segnaposto testo 2">
            <a:extLst>
              <a:ext uri="{FF2B5EF4-FFF2-40B4-BE49-F238E27FC236}">
                <a16:creationId xmlns:a16="http://schemas.microsoft.com/office/drawing/2014/main" id="{CD288C3A-C399-C5B6-AB4F-896E36A33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AT"/>
          </a:p>
        </p:txBody>
      </p:sp>
      <p:sp>
        <p:nvSpPr>
          <p:cNvPr id="4" name="Segnaposto data 3">
            <a:extLst>
              <a:ext uri="{FF2B5EF4-FFF2-40B4-BE49-F238E27FC236}">
                <a16:creationId xmlns:a16="http://schemas.microsoft.com/office/drawing/2014/main" id="{FCB73A11-774C-8757-4A08-F69DE98E1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EECA7-B78C-FF46-8DBB-78F4619C2177}" type="datetimeFigureOut">
              <a:rPr lang="it-AT" smtClean="0"/>
              <a:t>06.03.25</a:t>
            </a:fld>
            <a:endParaRPr lang="it-AT"/>
          </a:p>
        </p:txBody>
      </p:sp>
      <p:sp>
        <p:nvSpPr>
          <p:cNvPr id="5" name="Segnaposto piè di pagina 4">
            <a:extLst>
              <a:ext uri="{FF2B5EF4-FFF2-40B4-BE49-F238E27FC236}">
                <a16:creationId xmlns:a16="http://schemas.microsoft.com/office/drawing/2014/main" id="{CF100470-202F-ACEB-A789-9C36C7E3D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AT"/>
          </a:p>
        </p:txBody>
      </p:sp>
      <p:sp>
        <p:nvSpPr>
          <p:cNvPr id="6" name="Segnaposto numero diapositiva 5">
            <a:extLst>
              <a:ext uri="{FF2B5EF4-FFF2-40B4-BE49-F238E27FC236}">
                <a16:creationId xmlns:a16="http://schemas.microsoft.com/office/drawing/2014/main" id="{8B6B7F69-9960-C042-A1EA-8157D6E0F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5024-EA9A-9E4C-955E-EEB040B45B50}" type="slidenum">
              <a:rPr lang="it-AT" smtClean="0"/>
              <a:t>‹N›</a:t>
            </a:fld>
            <a:endParaRPr lang="it-AT"/>
          </a:p>
        </p:txBody>
      </p:sp>
    </p:spTree>
    <p:extLst>
      <p:ext uri="{BB962C8B-B14F-4D97-AF65-F5344CB8AC3E}">
        <p14:creationId xmlns:p14="http://schemas.microsoft.com/office/powerpoint/2010/main" val="35623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8001B788-1CDE-2019-82F9-434316E26619}"/>
                  </a:ext>
                </a:extLst>
              </p:cNvPr>
              <p:cNvSpPr>
                <a:spLocks noGrp="1"/>
              </p:cNvSpPr>
              <p:nvPr>
                <p:ph type="ctrTitle"/>
              </p:nvPr>
            </p:nvSpPr>
            <p:spPr>
              <a:xfrm>
                <a:off x="2026693" y="1030406"/>
                <a:ext cx="8147713" cy="3081242"/>
              </a:xfrm>
            </p:spPr>
            <p:txBody>
              <a:bodyPr anchor="ctr">
                <a:normAutofit/>
              </a:bodyPr>
              <a:lstStyle/>
              <a:p>
                <a:r>
                  <a:rPr lang="en-US" sz="4800" dirty="0">
                    <a:solidFill>
                      <a:srgbClr val="FFFFFF"/>
                    </a:solidFill>
                    <a:cs typeface="Calibri" panose="020F0502020204030204" pitchFamily="34" charset="0"/>
                  </a:rPr>
                  <a:t>Change of </a:t>
                </a:r>
                <a14:m>
                  <m:oMath xmlns:m="http://schemas.openxmlformats.org/officeDocument/2006/math">
                    <m:r>
                      <a:rPr lang="en-US" sz="4800">
                        <a:solidFill>
                          <a:srgbClr val="FFFFFF"/>
                        </a:solidFill>
                        <a:latin typeface="Cambria Math" panose="02040503050406030204" pitchFamily="18" charset="0"/>
                      </a:rPr>
                      <m:t>𝑑</m:t>
                    </m:r>
                  </m:oMath>
                </a14:m>
                <a:r>
                  <a:rPr lang="en-US" sz="4800" dirty="0">
                    <a:solidFill>
                      <a:srgbClr val="FFFFFF"/>
                    </a:solidFill>
                    <a:cs typeface="Calibri" panose="020F0502020204030204" pitchFamily="34" charset="0"/>
                  </a:rPr>
                  <a:t>-</a:t>
                </a:r>
                <a:r>
                  <a:rPr lang="en-US" sz="4800" dirty="0" err="1">
                    <a:solidFill>
                      <a:srgbClr val="FFFFFF"/>
                    </a:solidFill>
                    <a:cs typeface="Calibri" panose="020F0502020204030204" pitchFamily="34" charset="0"/>
                  </a:rPr>
                  <a:t>irection</a:t>
                </a:r>
                <a:r>
                  <a:rPr lang="en-US" sz="4800" dirty="0">
                    <a:solidFill>
                      <a:srgbClr val="FFFFFF"/>
                    </a:solidFill>
                    <a:cs typeface="Calibri" panose="020F0502020204030204" pitchFamily="34" charset="0"/>
                  </a:rPr>
                  <a:t>: </a:t>
                </a:r>
                <a:br>
                  <a:rPr lang="en-US" sz="4800" dirty="0">
                    <a:solidFill>
                      <a:srgbClr val="FFFFFF"/>
                    </a:solidFill>
                    <a:cs typeface="Calibri" panose="020F0502020204030204" pitchFamily="34" charset="0"/>
                  </a:rPr>
                </a:br>
                <a:r>
                  <a:rPr lang="en-US" sz="4800" dirty="0">
                    <a:solidFill>
                      <a:srgbClr val="FFFFFF"/>
                    </a:solidFill>
                    <a:cs typeface="Calibri" panose="020F0502020204030204" pitchFamily="34" charset="0"/>
                  </a:rPr>
                  <a:t>Alternative methods for </a:t>
                </a:r>
                <a:br>
                  <a:rPr lang="en-US" sz="4800" dirty="0">
                    <a:solidFill>
                      <a:srgbClr val="FFFFFF"/>
                    </a:solidFill>
                    <a:cs typeface="Calibri" panose="020F0502020204030204" pitchFamily="34" charset="0"/>
                  </a:rPr>
                </a:br>
                <a:r>
                  <a:rPr lang="en-US" sz="4800" dirty="0">
                    <a:solidFill>
                      <a:srgbClr val="FFFFFF"/>
                    </a:solidFill>
                    <a:cs typeface="Calibri" panose="020F0502020204030204" pitchFamily="34" charset="0"/>
                  </a:rPr>
                  <a:t>meta-analysis in psychology</a:t>
                </a:r>
                <a:endParaRPr lang="it-AT" sz="4800" dirty="0">
                  <a:solidFill>
                    <a:srgbClr val="FFFFFF"/>
                  </a:solidFill>
                </a:endParaRPr>
              </a:p>
            </p:txBody>
          </p:sp>
        </mc:Choice>
        <mc:Fallback xmlns="">
          <p:sp>
            <p:nvSpPr>
              <p:cNvPr id="2" name="Titolo 1">
                <a:extLst>
                  <a:ext uri="{FF2B5EF4-FFF2-40B4-BE49-F238E27FC236}">
                    <a16:creationId xmlns:a16="http://schemas.microsoft.com/office/drawing/2014/main" id="{8001B788-1CDE-2019-82F9-434316E26619}"/>
                  </a:ext>
                </a:extLst>
              </p:cNvPr>
              <p:cNvSpPr>
                <a:spLocks noGrp="1" noRot="1" noChangeAspect="1" noMove="1" noResize="1" noEditPoints="1" noAdjustHandles="1" noChangeArrowheads="1" noChangeShapeType="1" noTextEdit="1"/>
              </p:cNvSpPr>
              <p:nvPr>
                <p:ph type="ctrTitle"/>
              </p:nvPr>
            </p:nvSpPr>
            <p:spPr>
              <a:xfrm>
                <a:off x="2026693" y="1030406"/>
                <a:ext cx="8147713" cy="3081242"/>
              </a:xfrm>
              <a:blipFill>
                <a:blip r:embed="rId2"/>
                <a:stretch>
                  <a:fillRect/>
                </a:stretch>
              </a:blipFill>
            </p:spPr>
            <p:txBody>
              <a:bodyPr/>
              <a:lstStyle/>
              <a:p>
                <a:r>
                  <a:rPr lang="en-US">
                    <a:noFill/>
                  </a:rPr>
                  <a:t> </a:t>
                </a:r>
              </a:p>
            </p:txBody>
          </p:sp>
        </mc:Fallback>
      </mc:AlternateContent>
      <p:sp>
        <p:nvSpPr>
          <p:cNvPr id="3" name="Sottotitolo 2">
            <a:extLst>
              <a:ext uri="{FF2B5EF4-FFF2-40B4-BE49-F238E27FC236}">
                <a16:creationId xmlns:a16="http://schemas.microsoft.com/office/drawing/2014/main" id="{6DBEC17A-60D9-C26B-894E-C7C51BE875A9}"/>
              </a:ext>
            </a:extLst>
          </p:cNvPr>
          <p:cNvSpPr>
            <a:spLocks noGrp="1"/>
          </p:cNvSpPr>
          <p:nvPr>
            <p:ph type="subTitle" idx="1"/>
          </p:nvPr>
        </p:nvSpPr>
        <p:spPr>
          <a:xfrm>
            <a:off x="1559943" y="4733089"/>
            <a:ext cx="9078628" cy="1298624"/>
          </a:xfrm>
        </p:spPr>
        <p:txBody>
          <a:bodyPr anchor="ctr">
            <a:normAutofit/>
          </a:bodyPr>
          <a:lstStyle/>
          <a:p>
            <a:r>
              <a:rPr lang="it-AT" sz="2200" b="1" dirty="0">
                <a:solidFill>
                  <a:srgbClr val="FFFFFF"/>
                </a:solidFill>
                <a:latin typeface="+mj-lt"/>
              </a:rPr>
              <a:t>Irene A</a:t>
            </a:r>
            <a:r>
              <a:rPr lang="it-IT" sz="2200" b="1" dirty="0">
                <a:solidFill>
                  <a:srgbClr val="FFFFFF"/>
                </a:solidFill>
                <a:latin typeface="+mj-lt"/>
              </a:rPr>
              <a:t>l</a:t>
            </a:r>
            <a:r>
              <a:rPr lang="it-AT" sz="2200" b="1" dirty="0">
                <a:solidFill>
                  <a:srgbClr val="FFFFFF"/>
                </a:solidFill>
                <a:latin typeface="+mj-lt"/>
              </a:rPr>
              <a:t>farone</a:t>
            </a:r>
            <a:r>
              <a:rPr lang="it-AT" sz="2200" dirty="0">
                <a:solidFill>
                  <a:srgbClr val="FFFFFF"/>
                </a:solidFill>
                <a:latin typeface="+mj-lt"/>
              </a:rPr>
              <a:t>, Matthias Gondan</a:t>
            </a:r>
          </a:p>
          <a:p>
            <a:r>
              <a:rPr lang="it-AT" sz="2200" dirty="0">
                <a:solidFill>
                  <a:srgbClr val="FFFFFF"/>
                </a:solidFill>
                <a:latin typeface="+mj-lt"/>
              </a:rPr>
              <a:t>Institut für Psychologie, Universität Innsbruck</a:t>
            </a:r>
          </a:p>
          <a:p>
            <a:r>
              <a:rPr lang="de-AT" sz="2200" dirty="0" err="1">
                <a:solidFill>
                  <a:srgbClr val="FFFFFF"/>
                </a:solidFill>
                <a:latin typeface="+mj-lt"/>
              </a:rPr>
              <a:t>Psicostat</a:t>
            </a:r>
            <a:r>
              <a:rPr lang="de-AT" sz="2200" dirty="0">
                <a:solidFill>
                  <a:srgbClr val="FFFFFF"/>
                </a:solidFill>
                <a:latin typeface="+mj-lt"/>
              </a:rPr>
              <a:t> Meeting</a:t>
            </a:r>
            <a:r>
              <a:rPr lang="it-AT" sz="2200" dirty="0">
                <a:solidFill>
                  <a:srgbClr val="FFFFFF"/>
                </a:solidFill>
                <a:latin typeface="+mj-lt"/>
              </a:rPr>
              <a:t>, </a:t>
            </a:r>
            <a:r>
              <a:rPr lang="de-AT" sz="2200" dirty="0">
                <a:solidFill>
                  <a:srgbClr val="FFFFFF"/>
                </a:solidFill>
                <a:latin typeface="+mj-lt"/>
              </a:rPr>
              <a:t>7</a:t>
            </a:r>
            <a:r>
              <a:rPr lang="it-AT" sz="2200" baseline="30000" dirty="0">
                <a:solidFill>
                  <a:srgbClr val="FFFFFF"/>
                </a:solidFill>
                <a:latin typeface="+mj-lt"/>
              </a:rPr>
              <a:t>th</a:t>
            </a:r>
            <a:r>
              <a:rPr lang="it-AT" sz="2200" dirty="0">
                <a:solidFill>
                  <a:srgbClr val="FFFFFF"/>
                </a:solidFill>
                <a:latin typeface="+mj-lt"/>
              </a:rPr>
              <a:t> </a:t>
            </a:r>
            <a:r>
              <a:rPr lang="de-AT" sz="2200" dirty="0">
                <a:solidFill>
                  <a:srgbClr val="FFFFFF"/>
                </a:solidFill>
                <a:latin typeface="+mj-lt"/>
              </a:rPr>
              <a:t>March</a:t>
            </a:r>
            <a:r>
              <a:rPr lang="it-AT" sz="2200" dirty="0">
                <a:solidFill>
                  <a:srgbClr val="FFFFFF"/>
                </a:solidFill>
                <a:latin typeface="+mj-lt"/>
              </a:rPr>
              <a:t> 2025</a:t>
            </a:r>
          </a:p>
        </p:txBody>
      </p:sp>
    </p:spTree>
    <p:extLst>
      <p:ext uri="{BB962C8B-B14F-4D97-AF65-F5344CB8AC3E}">
        <p14:creationId xmlns:p14="http://schemas.microsoft.com/office/powerpoint/2010/main" val="26988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Within and between study correlation</a:t>
            </a:r>
          </a:p>
        </p:txBody>
      </p:sp>
      <p:sp>
        <p:nvSpPr>
          <p:cNvPr id="4" name="Segnaposto contenuto 3">
            <a:extLst>
              <a:ext uri="{FF2B5EF4-FFF2-40B4-BE49-F238E27FC236}">
                <a16:creationId xmlns:a16="http://schemas.microsoft.com/office/drawing/2014/main" id="{534FAC2D-F8F5-2C87-6090-E42D1D49F603}"/>
              </a:ext>
            </a:extLst>
          </p:cNvPr>
          <p:cNvSpPr>
            <a:spLocks noGrp="1"/>
          </p:cNvSpPr>
          <p:nvPr>
            <p:ph idx="1"/>
          </p:nvPr>
        </p:nvSpPr>
        <p:spPr/>
        <p:txBody>
          <a:bodyPr/>
          <a:lstStyle/>
          <a:p>
            <a:pPr marL="0" indent="0">
              <a:buNone/>
            </a:pPr>
            <a:r>
              <a:rPr lang="en-US" sz="2800" dirty="0">
                <a:ea typeface="微软雅黑"/>
                <a:cs typeface="Calibri" panose="020F0502020204030204" pitchFamily="34" charset="0"/>
              </a:rPr>
              <a:t>The </a:t>
            </a:r>
            <a:r>
              <a:rPr lang="en-US" sz="2800" b="1" dirty="0">
                <a:solidFill>
                  <a:schemeClr val="accent6"/>
                </a:solidFill>
                <a:ea typeface="微软雅黑"/>
                <a:cs typeface="Calibri" panose="020F0502020204030204" pitchFamily="34" charset="0"/>
              </a:rPr>
              <a:t>within study </a:t>
            </a:r>
            <a:r>
              <a:rPr lang="en-US" sz="2800" dirty="0">
                <a:ea typeface="微软雅黑"/>
                <a:cs typeface="Calibri" panose="020F0502020204030204" pitchFamily="34" charset="0"/>
              </a:rPr>
              <a:t>correlation is assumed to be known, as it arises because of the correlation of a participant’s pair of responses.</a:t>
            </a:r>
          </a:p>
          <a:p>
            <a:pPr marL="0" indent="0">
              <a:buNone/>
            </a:pPr>
            <a:endParaRPr lang="en-US" sz="2800" dirty="0">
              <a:ea typeface="微软雅黑"/>
              <a:cs typeface="Calibri" panose="020F0502020204030204" pitchFamily="34" charset="0"/>
            </a:endParaRPr>
          </a:p>
          <a:p>
            <a:pPr marL="0" indent="0">
              <a:buNone/>
            </a:pPr>
            <a:r>
              <a:rPr lang="en-US" sz="2800" dirty="0">
                <a:ea typeface="微软雅黑"/>
                <a:cs typeface="Calibri" panose="020F0502020204030204" pitchFamily="34" charset="0"/>
              </a:rPr>
              <a:t>The </a:t>
            </a:r>
            <a:r>
              <a:rPr lang="en-US" sz="2800" b="1" dirty="0">
                <a:solidFill>
                  <a:schemeClr val="accent3"/>
                </a:solidFill>
                <a:ea typeface="微软雅黑"/>
                <a:cs typeface="Calibri" panose="020F0502020204030204" pitchFamily="34" charset="0"/>
              </a:rPr>
              <a:t>between study </a:t>
            </a:r>
            <a:r>
              <a:rPr lang="en-US" sz="2800" dirty="0">
                <a:ea typeface="微软雅黑"/>
                <a:cs typeface="Calibri" panose="020F0502020204030204" pitchFamily="34" charset="0"/>
              </a:rPr>
              <a:t>correlation is not known and has to be estimated when fitting the multivariate model. It indicates how the underlying true values are related across studies. </a:t>
            </a:r>
          </a:p>
          <a:p>
            <a:endParaRPr lang="it-IT"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asellaDiTesto 6">
            <a:extLst>
              <a:ext uri="{FF2B5EF4-FFF2-40B4-BE49-F238E27FC236}">
                <a16:creationId xmlns:a16="http://schemas.microsoft.com/office/drawing/2014/main" id="{DCB96FC5-CBD3-9590-E8F8-69C14406E52C}"/>
              </a:ext>
            </a:extLst>
          </p:cNvPr>
          <p:cNvSpPr txBox="1"/>
          <p:nvPr/>
        </p:nvSpPr>
        <p:spPr>
          <a:xfrm>
            <a:off x="119876" y="6336679"/>
            <a:ext cx="6105292" cy="400110"/>
          </a:xfrm>
          <a:prstGeom prst="rect">
            <a:avLst/>
          </a:prstGeom>
          <a:noFill/>
        </p:spPr>
        <p:txBody>
          <a:bodyPr wrap="square">
            <a:spAutoFit/>
          </a:bodyPr>
          <a:lstStyle/>
          <a:p>
            <a:r>
              <a:rPr lang="it-AT" sz="2000" dirty="0"/>
              <a:t>Riley et al. (2007)</a:t>
            </a:r>
          </a:p>
        </p:txBody>
      </p:sp>
    </p:spTree>
    <p:extLst>
      <p:ext uri="{BB962C8B-B14F-4D97-AF65-F5344CB8AC3E}">
        <p14:creationId xmlns:p14="http://schemas.microsoft.com/office/powerpoint/2010/main" val="118184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latin typeface="+mn-lt"/>
                <a:cs typeface="Calibri" panose="020F0502020204030204" pitchFamily="34" charset="0"/>
              </a:rPr>
              <a:t>MVMA as Structural Equation Model</a:t>
            </a:r>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1487905" y="166204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cs typeface="Calibri" panose="020F0502020204030204" pitchFamily="34" charset="0"/>
            </a:endParaRPr>
          </a:p>
        </p:txBody>
      </p:sp>
      <p:sp>
        <p:nvSpPr>
          <p:cNvPr id="4" name="Oval 3">
            <a:extLst>
              <a:ext uri="{FF2B5EF4-FFF2-40B4-BE49-F238E27FC236}">
                <a16:creationId xmlns:a16="http://schemas.microsoft.com/office/drawing/2014/main" id="{EC95CDB6-1977-4A81-8F52-B97FC5F1323B}"/>
              </a:ext>
            </a:extLst>
          </p:cNvPr>
          <p:cNvSpPr/>
          <p:nvPr/>
        </p:nvSpPr>
        <p:spPr>
          <a:xfrm>
            <a:off x="3116177" y="3429321"/>
            <a:ext cx="1985211" cy="1203158"/>
          </a:xfrm>
          <a:prstGeom prst="ellipse">
            <a:avLst/>
          </a:prstGeom>
          <a:no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cs typeface="Calibri" panose="020F0502020204030204" pitchFamily="34" charset="0"/>
              </a:rPr>
              <a:t>Illness at T0</a:t>
            </a:r>
          </a:p>
        </p:txBody>
      </p:sp>
      <p:sp>
        <p:nvSpPr>
          <p:cNvPr id="7" name="Oval 6">
            <a:extLst>
              <a:ext uri="{FF2B5EF4-FFF2-40B4-BE49-F238E27FC236}">
                <a16:creationId xmlns:a16="http://schemas.microsoft.com/office/drawing/2014/main" id="{507ECB92-F01B-4B56-8871-3E83E02F0DCA}"/>
              </a:ext>
            </a:extLst>
          </p:cNvPr>
          <p:cNvSpPr/>
          <p:nvPr/>
        </p:nvSpPr>
        <p:spPr>
          <a:xfrm>
            <a:off x="6013782" y="3429321"/>
            <a:ext cx="2408323" cy="1203158"/>
          </a:xfrm>
          <a:prstGeom prst="ellipse">
            <a:avLst/>
          </a:prstGeom>
          <a:no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cs typeface="Calibri" panose="020F0502020204030204" pitchFamily="34" charset="0"/>
              </a:rPr>
              <a:t>End Of Therapy</a:t>
            </a:r>
          </a:p>
        </p:txBody>
      </p:sp>
      <p:cxnSp>
        <p:nvCxnSpPr>
          <p:cNvPr id="9" name="Straight Arrow Connector 8">
            <a:extLst>
              <a:ext uri="{FF2B5EF4-FFF2-40B4-BE49-F238E27FC236}">
                <a16:creationId xmlns:a16="http://schemas.microsoft.com/office/drawing/2014/main" id="{25D1AA01-0A34-4D64-A881-CE070113CC30}"/>
              </a:ext>
            </a:extLst>
          </p:cNvPr>
          <p:cNvCxnSpPr>
            <a:cxnSpLocks/>
            <a:stCxn id="4" idx="6"/>
            <a:endCxn id="7" idx="2"/>
          </p:cNvCxnSpPr>
          <p:nvPr/>
        </p:nvCxnSpPr>
        <p:spPr>
          <a:xfrm>
            <a:off x="5101388" y="4030900"/>
            <a:ext cx="9123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04834ED-4D59-4794-B210-CD74A798505D}"/>
              </a:ext>
            </a:extLst>
          </p:cNvPr>
          <p:cNvSpPr/>
          <p:nvPr/>
        </p:nvSpPr>
        <p:spPr>
          <a:xfrm>
            <a:off x="5070205" y="2135383"/>
            <a:ext cx="1576137" cy="805031"/>
          </a:xfrm>
          <a:prstGeom prst="rect">
            <a:avLst/>
          </a:prstGeom>
          <a:noFill/>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cs typeface="Calibri" panose="020F0502020204030204" pitchFamily="34" charset="0"/>
              </a:rPr>
              <a:t>Therapy</a:t>
            </a:r>
          </a:p>
        </p:txBody>
      </p:sp>
      <p:cxnSp>
        <p:nvCxnSpPr>
          <p:cNvPr id="12" name="Straight Arrow Connector 11">
            <a:extLst>
              <a:ext uri="{FF2B5EF4-FFF2-40B4-BE49-F238E27FC236}">
                <a16:creationId xmlns:a16="http://schemas.microsoft.com/office/drawing/2014/main" id="{B1BC5371-DAF5-4969-BE8D-2F947F48E747}"/>
              </a:ext>
            </a:extLst>
          </p:cNvPr>
          <p:cNvCxnSpPr>
            <a:cxnSpLocks/>
            <a:stCxn id="10" idx="2"/>
            <a:endCxn id="7" idx="1"/>
          </p:cNvCxnSpPr>
          <p:nvPr/>
        </p:nvCxnSpPr>
        <p:spPr>
          <a:xfrm>
            <a:off x="5858274" y="2940414"/>
            <a:ext cx="508199" cy="6651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675C9EF-5130-43AA-A147-B1D4FC09E71B}"/>
              </a:ext>
            </a:extLst>
          </p:cNvPr>
          <p:cNvCxnSpPr>
            <a:cxnSpLocks/>
            <a:stCxn id="4" idx="1"/>
          </p:cNvCxnSpPr>
          <p:nvPr/>
        </p:nvCxnSpPr>
        <p:spPr>
          <a:xfrm flipH="1" flipV="1">
            <a:off x="2432382" y="2868378"/>
            <a:ext cx="974522" cy="7371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D0A43F8-1F7E-4CEE-A8CA-6E186907C8F8}"/>
              </a:ext>
            </a:extLst>
          </p:cNvPr>
          <p:cNvSpPr/>
          <p:nvPr/>
        </p:nvSpPr>
        <p:spPr>
          <a:xfrm>
            <a:off x="1130968" y="1841418"/>
            <a:ext cx="2394283" cy="1014928"/>
          </a:xfrm>
          <a:prstGeom prst="rect">
            <a:avLst/>
          </a:prstGeom>
          <a:noFill/>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cs typeface="Calibri" panose="020F0502020204030204" pitchFamily="34" charset="0"/>
              </a:rPr>
              <a:t>T0 on CR</a:t>
            </a:r>
          </a:p>
        </p:txBody>
      </p:sp>
      <p:cxnSp>
        <p:nvCxnSpPr>
          <p:cNvPr id="23" name="Straight Arrow Connector 22">
            <a:extLst>
              <a:ext uri="{FF2B5EF4-FFF2-40B4-BE49-F238E27FC236}">
                <a16:creationId xmlns:a16="http://schemas.microsoft.com/office/drawing/2014/main" id="{45C53EC7-7E2D-4683-B206-FD733EE68DBA}"/>
              </a:ext>
            </a:extLst>
          </p:cNvPr>
          <p:cNvCxnSpPr>
            <a:cxnSpLocks/>
            <a:stCxn id="4" idx="3"/>
            <a:endCxn id="24" idx="0"/>
          </p:cNvCxnSpPr>
          <p:nvPr/>
        </p:nvCxnSpPr>
        <p:spPr>
          <a:xfrm flipH="1">
            <a:off x="2328110" y="4456281"/>
            <a:ext cx="1078794" cy="8286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2ABEBE8-9DD3-4DCA-83FC-924223B4FD2C}"/>
              </a:ext>
            </a:extLst>
          </p:cNvPr>
          <p:cNvSpPr/>
          <p:nvPr/>
        </p:nvSpPr>
        <p:spPr>
          <a:xfrm>
            <a:off x="1130968" y="5284943"/>
            <a:ext cx="2394283" cy="1014928"/>
          </a:xfrm>
          <a:prstGeom prst="rect">
            <a:avLst/>
          </a:prstGeom>
          <a:noFill/>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cs typeface="Calibri" panose="020F0502020204030204" pitchFamily="34" charset="0"/>
              </a:rPr>
              <a:t>T0 on SR</a:t>
            </a:r>
          </a:p>
        </p:txBody>
      </p:sp>
      <p:sp>
        <p:nvSpPr>
          <p:cNvPr id="28" name="Rectangle 27">
            <a:extLst>
              <a:ext uri="{FF2B5EF4-FFF2-40B4-BE49-F238E27FC236}">
                <a16:creationId xmlns:a16="http://schemas.microsoft.com/office/drawing/2014/main" id="{41272F0D-F6F1-417D-8419-25345800F196}"/>
              </a:ext>
            </a:extLst>
          </p:cNvPr>
          <p:cNvSpPr/>
          <p:nvPr/>
        </p:nvSpPr>
        <p:spPr>
          <a:xfrm>
            <a:off x="8124203" y="1795724"/>
            <a:ext cx="2394283" cy="1014928"/>
          </a:xfrm>
          <a:prstGeom prst="rect">
            <a:avLst/>
          </a:prstGeom>
          <a:noFill/>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cs typeface="Calibri" panose="020F0502020204030204" pitchFamily="34" charset="0"/>
              </a:rPr>
              <a:t>EOT on CR</a:t>
            </a:r>
          </a:p>
        </p:txBody>
      </p:sp>
      <p:cxnSp>
        <p:nvCxnSpPr>
          <p:cNvPr id="29" name="Straight Arrow Connector 28">
            <a:extLst>
              <a:ext uri="{FF2B5EF4-FFF2-40B4-BE49-F238E27FC236}">
                <a16:creationId xmlns:a16="http://schemas.microsoft.com/office/drawing/2014/main" id="{8BF369ED-B39A-4F70-B982-B9E76175E796}"/>
              </a:ext>
            </a:extLst>
          </p:cNvPr>
          <p:cNvCxnSpPr>
            <a:cxnSpLocks/>
            <a:stCxn id="7" idx="5"/>
            <a:endCxn id="30" idx="0"/>
          </p:cNvCxnSpPr>
          <p:nvPr/>
        </p:nvCxnSpPr>
        <p:spPr>
          <a:xfrm>
            <a:off x="8069414" y="4456281"/>
            <a:ext cx="1251932" cy="8286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2582306-9639-4CC2-8CB9-F2A8A3CAE5EA}"/>
              </a:ext>
            </a:extLst>
          </p:cNvPr>
          <p:cNvSpPr/>
          <p:nvPr/>
        </p:nvSpPr>
        <p:spPr>
          <a:xfrm>
            <a:off x="8124204" y="5284943"/>
            <a:ext cx="2394283" cy="1014928"/>
          </a:xfrm>
          <a:prstGeom prst="rect">
            <a:avLst/>
          </a:prstGeom>
          <a:noFill/>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cs typeface="Calibri" panose="020F0502020204030204" pitchFamily="34" charset="0"/>
              </a:rPr>
              <a:t>EOT on SR</a:t>
            </a:r>
          </a:p>
        </p:txBody>
      </p:sp>
      <p:cxnSp>
        <p:nvCxnSpPr>
          <p:cNvPr id="39" name="Straight Arrow Connector 38">
            <a:extLst>
              <a:ext uri="{FF2B5EF4-FFF2-40B4-BE49-F238E27FC236}">
                <a16:creationId xmlns:a16="http://schemas.microsoft.com/office/drawing/2014/main" id="{94A6C63A-7582-4304-A1A3-2F5EDFB1D55A}"/>
              </a:ext>
            </a:extLst>
          </p:cNvPr>
          <p:cNvCxnSpPr>
            <a:cxnSpLocks/>
          </p:cNvCxnSpPr>
          <p:nvPr/>
        </p:nvCxnSpPr>
        <p:spPr>
          <a:xfrm flipV="1">
            <a:off x="8069414" y="2819617"/>
            <a:ext cx="1251931" cy="7948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2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Structural Equation Modeling</a:t>
            </a:r>
          </a:p>
        </p:txBody>
      </p:sp>
      <p:sp>
        <p:nvSpPr>
          <p:cNvPr id="4" name="Segnaposto contenuto 3">
            <a:extLst>
              <a:ext uri="{FF2B5EF4-FFF2-40B4-BE49-F238E27FC236}">
                <a16:creationId xmlns:a16="http://schemas.microsoft.com/office/drawing/2014/main" id="{9DFDD52C-198A-87D4-D3AC-0335B0EBFF82}"/>
              </a:ext>
            </a:extLst>
          </p:cNvPr>
          <p:cNvSpPr>
            <a:spLocks noGrp="1"/>
          </p:cNvSpPr>
          <p:nvPr>
            <p:ph idx="1"/>
          </p:nvPr>
        </p:nvSpPr>
        <p:spPr/>
        <p:txBody>
          <a:bodyPr>
            <a:normAutofit/>
          </a:bodyPr>
          <a:lstStyle/>
          <a:p>
            <a:pPr marL="0" indent="0">
              <a:buNone/>
            </a:pPr>
            <a:r>
              <a:rPr lang="en-US" dirty="0"/>
              <a:t>There are two mathematically equivalent approaches to handle multivariate effect sizes with known covariance matrices in SEM (Cheung, 2008):</a:t>
            </a:r>
          </a:p>
          <a:p>
            <a:pPr marL="0" indent="0">
              <a:buNone/>
            </a:pPr>
            <a:endParaRPr lang="en-US" dirty="0"/>
          </a:p>
          <a:p>
            <a:pPr lvl="1"/>
            <a:r>
              <a:rPr lang="en-US" dirty="0"/>
              <a:t>Using transformed effect sizes</a:t>
            </a:r>
          </a:p>
          <a:p>
            <a:pPr lvl="1"/>
            <a:r>
              <a:rPr lang="en-US" dirty="0"/>
              <a:t>Using FIML and definition variables</a:t>
            </a:r>
          </a:p>
          <a:p>
            <a:pPr lvl="1"/>
            <a:endParaRPr lang="en-US" dirty="0"/>
          </a:p>
          <a:p>
            <a:endParaRPr lang="it-IT"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8852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Structural Equation Modeling</a:t>
            </a:r>
          </a:p>
        </p:txBody>
      </p:sp>
      <p:sp>
        <p:nvSpPr>
          <p:cNvPr id="9" name="Segnaposto contenuto 8">
            <a:extLst>
              <a:ext uri="{FF2B5EF4-FFF2-40B4-BE49-F238E27FC236}">
                <a16:creationId xmlns:a16="http://schemas.microsoft.com/office/drawing/2014/main" id="{B3B7F845-41C6-2F6F-F0D9-A7F3B721B688}"/>
              </a:ext>
            </a:extLst>
          </p:cNvPr>
          <p:cNvSpPr>
            <a:spLocks noGrp="1"/>
          </p:cNvSpPr>
          <p:nvPr>
            <p:ph idx="1"/>
          </p:nvPr>
        </p:nvSpPr>
        <p:spPr/>
        <p:txBody>
          <a:bodyPr/>
          <a:lstStyle/>
          <a:p>
            <a:pPr marL="342900" indent="-342900">
              <a:buFont typeface="Arial" panose="020B0604020202020204" pitchFamily="34" charset="0"/>
              <a:buChar char="•"/>
            </a:pPr>
            <a:r>
              <a:rPr lang="en-US" sz="2800" dirty="0">
                <a:ea typeface="微软雅黑"/>
                <a:cs typeface="Calibri" panose="020F0502020204030204" pitchFamily="34" charset="0"/>
              </a:rPr>
              <a:t>We performed the analyses using the </a:t>
            </a:r>
            <a:r>
              <a:rPr lang="en-US" sz="2800" dirty="0" err="1">
                <a:ea typeface="微软雅黑"/>
                <a:cs typeface="Calibri" panose="020F0502020204030204" pitchFamily="34" charset="0"/>
              </a:rPr>
              <a:t>metaSEM</a:t>
            </a:r>
            <a:r>
              <a:rPr lang="en-US" sz="2800" dirty="0">
                <a:ea typeface="微软雅黑"/>
                <a:cs typeface="Calibri" panose="020F0502020204030204" pitchFamily="34" charset="0"/>
              </a:rPr>
              <a:t> package (Cheung, 2008), that uses </a:t>
            </a:r>
            <a:r>
              <a:rPr lang="en-US" sz="2800" b="1" dirty="0">
                <a:solidFill>
                  <a:schemeClr val="accent4"/>
                </a:solidFill>
                <a:ea typeface="微软雅黑"/>
                <a:cs typeface="Calibri" panose="020F0502020204030204" pitchFamily="34" charset="0"/>
              </a:rPr>
              <a:t>definition variables </a:t>
            </a:r>
            <a:r>
              <a:rPr lang="en-US" sz="2800" dirty="0">
                <a:ea typeface="微软雅黑"/>
                <a:cs typeface="Calibri" panose="020F0502020204030204" pitchFamily="34" charset="0"/>
              </a:rPr>
              <a:t>and </a:t>
            </a:r>
            <a:r>
              <a:rPr lang="en-US" sz="2800" b="1" dirty="0">
                <a:solidFill>
                  <a:schemeClr val="accent4"/>
                </a:solidFill>
                <a:ea typeface="微软雅黑"/>
                <a:cs typeface="Calibri" panose="020F0502020204030204" pitchFamily="34" charset="0"/>
              </a:rPr>
              <a:t>FIML</a:t>
            </a:r>
          </a:p>
          <a:p>
            <a:endParaRPr lang="en-US" sz="2800" dirty="0">
              <a:ea typeface="微软雅黑"/>
              <a:cs typeface="Calibri" panose="020F0502020204030204" pitchFamily="34" charset="0"/>
            </a:endParaRPr>
          </a:p>
          <a:p>
            <a:pPr marL="342900" indent="-342900">
              <a:buFont typeface="Arial" panose="020B0604020202020204" pitchFamily="34" charset="0"/>
              <a:buChar char="•"/>
            </a:pPr>
            <a:r>
              <a:rPr lang="en-US" sz="2800" dirty="0">
                <a:ea typeface="微软雅黑"/>
                <a:cs typeface="Calibri" panose="020F0502020204030204" pitchFamily="34" charset="0"/>
              </a:rPr>
              <a:t>Definition variables are “observed variables that can be used to impose values on parameters in a model”</a:t>
            </a:r>
          </a:p>
          <a:p>
            <a:pPr marL="342900" indent="-342900">
              <a:buFont typeface="Arial" panose="020B0604020202020204" pitchFamily="34" charset="0"/>
              <a:buChar char="•"/>
            </a:pPr>
            <a:endParaRPr lang="en-US" sz="2800" dirty="0">
              <a:ea typeface="微软雅黑"/>
              <a:cs typeface="Calibri" panose="020F0502020204030204" pitchFamily="34" charset="0"/>
            </a:endParaRPr>
          </a:p>
          <a:p>
            <a:pPr marL="342900" indent="-342900">
              <a:buFont typeface="Arial" panose="020B0604020202020204" pitchFamily="34" charset="0"/>
              <a:buChar char="•"/>
            </a:pPr>
            <a:r>
              <a:rPr lang="en-US" sz="2800" dirty="0">
                <a:ea typeface="微软雅黑"/>
                <a:cs typeface="Calibri" panose="020F0502020204030204" pitchFamily="34" charset="0"/>
              </a:rPr>
              <a:t>Definition variables are used to impose the known conditional</a:t>
            </a:r>
            <a:br>
              <a:rPr lang="en-US" sz="2800" dirty="0">
                <a:ea typeface="微软雅黑"/>
                <a:cs typeface="Calibri" panose="020F0502020204030204" pitchFamily="34" charset="0"/>
              </a:rPr>
            </a:br>
            <a:r>
              <a:rPr lang="en-US" sz="2800" dirty="0">
                <a:ea typeface="微软雅黑"/>
                <a:cs typeface="Calibri" panose="020F0502020204030204" pitchFamily="34" charset="0"/>
              </a:rPr>
              <a:t>sampling covariance matrices of each study</a:t>
            </a:r>
          </a:p>
          <a:p>
            <a:endParaRPr lang="it-IT" dirty="0"/>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12"/>
          </p:nvPr>
        </p:nvSpPr>
        <p:spPr/>
        <p:txBody>
          <a:bodyPr/>
          <a:lstStyle/>
          <a:p>
            <a:fld id="{47FEACEE-25B4-4A2D-B147-27296E36371D}" type="slidenum">
              <a:rPr lang="en-US" altLang="zh-CN" smtClean="0"/>
              <a:pPr/>
              <a:t>13</a:t>
            </a:fld>
            <a:endParaRPr lang="en-US" altLang="zh-CN"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429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789948-096F-BDB0-9819-24AC648BA2AE}"/>
              </a:ext>
            </a:extLst>
          </p:cNvPr>
          <p:cNvSpPr>
            <a:spLocks noGrp="1"/>
          </p:cNvSpPr>
          <p:nvPr>
            <p:ph type="title"/>
          </p:nvPr>
        </p:nvSpPr>
        <p:spPr>
          <a:xfrm>
            <a:off x="838200" y="2766218"/>
            <a:ext cx="10515600" cy="1325563"/>
          </a:xfrm>
        </p:spPr>
        <p:txBody>
          <a:bodyPr/>
          <a:lstStyle/>
          <a:p>
            <a:pPr algn="ctr"/>
            <a:r>
              <a:rPr lang="it-IT" dirty="0">
                <a:solidFill>
                  <a:schemeClr val="bg1"/>
                </a:solidFill>
              </a:rPr>
              <a:t>… and </a:t>
            </a:r>
            <a:r>
              <a:rPr lang="it-IT" dirty="0" err="1">
                <a:solidFill>
                  <a:schemeClr val="bg1"/>
                </a:solidFill>
              </a:rPr>
              <a:t>if</a:t>
            </a:r>
            <a:r>
              <a:rPr lang="it-IT" dirty="0">
                <a:solidFill>
                  <a:schemeClr val="bg1"/>
                </a:solidFill>
              </a:rPr>
              <a:t> </a:t>
            </a:r>
            <a:r>
              <a:rPr lang="it-IT" dirty="0" err="1">
                <a:solidFill>
                  <a:schemeClr val="bg1"/>
                </a:solidFill>
              </a:rPr>
              <a:t>we</a:t>
            </a:r>
            <a:r>
              <a:rPr lang="it-IT" dirty="0">
                <a:solidFill>
                  <a:schemeClr val="bg1"/>
                </a:solidFill>
              </a:rPr>
              <a:t> </a:t>
            </a:r>
            <a:r>
              <a:rPr lang="it-IT" dirty="0" err="1">
                <a:solidFill>
                  <a:schemeClr val="bg1"/>
                </a:solidFill>
              </a:rPr>
              <a:t>don’t</a:t>
            </a:r>
            <a:r>
              <a:rPr lang="it-IT" dirty="0">
                <a:solidFill>
                  <a:schemeClr val="bg1"/>
                </a:solidFill>
              </a:rPr>
              <a:t> </a:t>
            </a:r>
            <a:r>
              <a:rPr lang="it-IT" dirty="0" err="1">
                <a:solidFill>
                  <a:schemeClr val="bg1"/>
                </a:solidFill>
              </a:rPr>
              <a:t>have</a:t>
            </a:r>
            <a:r>
              <a:rPr lang="it-IT" dirty="0">
                <a:solidFill>
                  <a:schemeClr val="bg1"/>
                </a:solidFill>
              </a:rPr>
              <a:t> </a:t>
            </a:r>
            <a:r>
              <a:rPr lang="it-IT" dirty="0" err="1">
                <a:solidFill>
                  <a:schemeClr val="bg1"/>
                </a:solidFill>
              </a:rPr>
              <a:t>within</a:t>
            </a:r>
            <a:r>
              <a:rPr lang="it-IT" dirty="0">
                <a:solidFill>
                  <a:schemeClr val="bg1"/>
                </a:solidFill>
              </a:rPr>
              <a:t>-study </a:t>
            </a:r>
            <a:r>
              <a:rPr lang="it-IT" dirty="0" err="1">
                <a:solidFill>
                  <a:schemeClr val="bg1"/>
                </a:solidFill>
              </a:rPr>
              <a:t>correlations</a:t>
            </a:r>
            <a:r>
              <a:rPr lang="it-IT" dirty="0">
                <a:solidFill>
                  <a:schemeClr val="bg1"/>
                </a:solidFill>
              </a:rPr>
              <a:t>?</a:t>
            </a:r>
          </a:p>
        </p:txBody>
      </p:sp>
    </p:spTree>
    <p:extLst>
      <p:ext uri="{BB962C8B-B14F-4D97-AF65-F5344CB8AC3E}">
        <p14:creationId xmlns:p14="http://schemas.microsoft.com/office/powerpoint/2010/main" val="12249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Riley Method and Robust Variance Estimator</a:t>
            </a:r>
          </a:p>
        </p:txBody>
      </p:sp>
      <p:sp>
        <p:nvSpPr>
          <p:cNvPr id="4" name="Segnaposto contenuto 3">
            <a:extLst>
              <a:ext uri="{FF2B5EF4-FFF2-40B4-BE49-F238E27FC236}">
                <a16:creationId xmlns:a16="http://schemas.microsoft.com/office/drawing/2014/main" id="{0288C6F4-852D-687F-4C9F-8BF026CCDD1E}"/>
              </a:ext>
            </a:extLst>
          </p:cNvPr>
          <p:cNvSpPr>
            <a:spLocks noGrp="1"/>
          </p:cNvSpPr>
          <p:nvPr>
            <p:ph idx="1"/>
          </p:nvPr>
        </p:nvSpPr>
        <p:spPr/>
        <p:txBody>
          <a:bodyPr>
            <a:normAutofit/>
          </a:bodyPr>
          <a:lstStyle/>
          <a:p>
            <a:r>
              <a:rPr lang="en-US" sz="2400" dirty="0">
                <a:ea typeface="微软雅黑"/>
                <a:cs typeface="Calibri" panose="020F0502020204030204" pitchFamily="34" charset="0"/>
              </a:rPr>
              <a:t>Riley et al. (2008) and Hong et al. (2015) have developed method that allows </a:t>
            </a:r>
            <a:r>
              <a:rPr lang="en-US" sz="2400" b="1" dirty="0">
                <a:ea typeface="微软雅黑"/>
                <a:cs typeface="Calibri" panose="020F0502020204030204" pitchFamily="34" charset="0"/>
              </a:rPr>
              <a:t>performing</a:t>
            </a:r>
            <a:r>
              <a:rPr lang="en-US" sz="2400" dirty="0">
                <a:ea typeface="微软雅黑"/>
                <a:cs typeface="Calibri" panose="020F0502020204030204" pitchFamily="34" charset="0"/>
              </a:rPr>
              <a:t> </a:t>
            </a:r>
            <a:r>
              <a:rPr lang="en-US" sz="2400" b="1" dirty="0">
                <a:ea typeface="微软雅黑"/>
                <a:cs typeface="Calibri" panose="020F0502020204030204" pitchFamily="34" charset="0"/>
              </a:rPr>
              <a:t>multivariate MA</a:t>
            </a:r>
            <a:r>
              <a:rPr lang="en-US" sz="2400" dirty="0">
                <a:ea typeface="微软雅黑"/>
                <a:cs typeface="Calibri" panose="020F0502020204030204" pitchFamily="34" charset="0"/>
              </a:rPr>
              <a:t> </a:t>
            </a:r>
            <a:r>
              <a:rPr lang="en-US" sz="2400" b="1" dirty="0">
                <a:ea typeface="微软雅黑"/>
                <a:cs typeface="Calibri" panose="020F0502020204030204" pitchFamily="34" charset="0"/>
              </a:rPr>
              <a:t>when within-study correlations are unknown</a:t>
            </a:r>
          </a:p>
          <a:p>
            <a:pPr marL="342900" indent="-342900">
              <a:buFont typeface="Arial" panose="020B0604020202020204" pitchFamily="34" charset="0"/>
              <a:buChar char="•"/>
            </a:pPr>
            <a:endParaRPr lang="en-US" sz="2400" dirty="0">
              <a:ea typeface="微软雅黑"/>
              <a:cs typeface="Calibri" panose="020F0502020204030204" pitchFamily="34" charset="0"/>
            </a:endParaRPr>
          </a:p>
          <a:p>
            <a:r>
              <a:rPr lang="en-US" sz="2400" dirty="0">
                <a:ea typeface="微软雅黑"/>
                <a:cs typeface="Calibri" panose="020F0502020204030204" pitchFamily="34" charset="0"/>
              </a:rPr>
              <a:t>They use a </a:t>
            </a:r>
            <a:r>
              <a:rPr lang="en-US" sz="2400" b="1" dirty="0">
                <a:ea typeface="微软雅黑"/>
                <a:cs typeface="Calibri" panose="020F0502020204030204" pitchFamily="34" charset="0"/>
              </a:rPr>
              <a:t>Huber sandwich estimator </a:t>
            </a:r>
            <a:r>
              <a:rPr lang="en-US" sz="2400" dirty="0">
                <a:ea typeface="微软雅黑"/>
                <a:cs typeface="Calibri" panose="020F0502020204030204" pitchFamily="34" charset="0"/>
              </a:rPr>
              <a:t>which combines an empirical version of the variance estimation in a sandwich form. This estimator is </a:t>
            </a:r>
            <a:r>
              <a:rPr lang="en-US" sz="2400" b="1" dirty="0">
                <a:ea typeface="微软雅黑"/>
                <a:cs typeface="Calibri" panose="020F0502020204030204" pitchFamily="34" charset="0"/>
              </a:rPr>
              <a:t>asymptotically correct </a:t>
            </a:r>
            <a:r>
              <a:rPr lang="en-US" sz="2400" dirty="0">
                <a:ea typeface="微软雅黑"/>
                <a:cs typeface="Calibri" panose="020F0502020204030204" pitchFamily="34" charset="0"/>
              </a:rPr>
              <a:t>even when the </a:t>
            </a:r>
            <a:r>
              <a:rPr lang="en-US" sz="2400" b="1" dirty="0">
                <a:ea typeface="微软雅黑"/>
                <a:cs typeface="Calibri" panose="020F0502020204030204" pitchFamily="34" charset="0"/>
              </a:rPr>
              <a:t>model</a:t>
            </a:r>
            <a:r>
              <a:rPr lang="en-US" sz="2400" dirty="0">
                <a:ea typeface="微软雅黑"/>
                <a:cs typeface="Calibri" panose="020F0502020204030204" pitchFamily="34" charset="0"/>
              </a:rPr>
              <a:t> is </a:t>
            </a:r>
            <a:r>
              <a:rPr lang="en-US" sz="2400" b="1" dirty="0" err="1">
                <a:ea typeface="微软雅黑"/>
                <a:cs typeface="Calibri" panose="020F0502020204030204" pitchFamily="34" charset="0"/>
              </a:rPr>
              <a:t>misspecified</a:t>
            </a:r>
            <a:r>
              <a:rPr lang="en-US" sz="2400" dirty="0">
                <a:ea typeface="微软雅黑"/>
                <a:cs typeface="Calibri" panose="020F0502020204030204" pitchFamily="34" charset="0"/>
              </a:rPr>
              <a:t>.</a:t>
            </a:r>
          </a:p>
          <a:p>
            <a:endParaRPr lang="en-US" sz="2400" dirty="0">
              <a:ea typeface="微软雅黑"/>
              <a:cs typeface="Calibri" panose="020F0502020204030204" pitchFamily="34" charset="0"/>
            </a:endParaRPr>
          </a:p>
          <a:p>
            <a:r>
              <a:rPr lang="en-US" sz="2400" dirty="0">
                <a:ea typeface="微软雅黑"/>
                <a:cs typeface="Calibri" panose="020F0502020204030204" pitchFamily="34" charset="0"/>
              </a:rPr>
              <a:t>It works with more than 50 studies.</a:t>
            </a:r>
          </a:p>
          <a:p>
            <a:pPr marL="0" indent="0">
              <a:buNone/>
            </a:pPr>
            <a:endParaRPr lang="it-IT" dirty="0"/>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12"/>
          </p:nvPr>
        </p:nvSpPr>
        <p:spPr/>
        <p:txBody>
          <a:bodyPr/>
          <a:lstStyle/>
          <a:p>
            <a:fld id="{47FEACEE-25B4-4A2D-B147-27296E36371D}" type="slidenum">
              <a:rPr lang="en-US" altLang="zh-CN" smtClean="0"/>
              <a:pPr/>
              <a:t>15</a:t>
            </a:fld>
            <a:endParaRPr lang="en-US" altLang="zh-CN"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3559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Comparison – complete case analysis</a:t>
            </a:r>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12"/>
          </p:nvPr>
        </p:nvSpPr>
        <p:spPr/>
        <p:txBody>
          <a:bodyPr/>
          <a:lstStyle/>
          <a:p>
            <a:fld id="{47FEACEE-25B4-4A2D-B147-27296E36371D}" type="slidenum">
              <a:rPr lang="en-US" altLang="zh-CN" smtClean="0"/>
              <a:pPr/>
              <a:t>16</a:t>
            </a:fld>
            <a:endParaRPr lang="en-US" altLang="zh-CN" dirty="0"/>
          </a:p>
        </p:txBody>
      </p:sp>
      <p:graphicFrame>
        <p:nvGraphicFramePr>
          <p:cNvPr id="7" name="Table 6">
            <a:extLst>
              <a:ext uri="{FF2B5EF4-FFF2-40B4-BE49-F238E27FC236}">
                <a16:creationId xmlns:a16="http://schemas.microsoft.com/office/drawing/2014/main" id="{1B7FC7FF-C405-43EE-9E1B-BB206F2511E5}"/>
              </a:ext>
            </a:extLst>
          </p:cNvPr>
          <p:cNvGraphicFramePr>
            <a:graphicFrameLocks noGrp="1"/>
          </p:cNvGraphicFramePr>
          <p:nvPr>
            <p:extLst>
              <p:ext uri="{D42A27DB-BD31-4B8C-83A1-F6EECF244321}">
                <p14:modId xmlns:p14="http://schemas.microsoft.com/office/powerpoint/2010/main" val="4007663754"/>
              </p:ext>
            </p:extLst>
          </p:nvPr>
        </p:nvGraphicFramePr>
        <p:xfrm>
          <a:off x="1096880" y="2603403"/>
          <a:ext cx="9998239" cy="1651194"/>
        </p:xfrm>
        <a:graphic>
          <a:graphicData uri="http://schemas.openxmlformats.org/drawingml/2006/table">
            <a:tbl>
              <a:tblPr>
                <a:tableStyleId>{5C22544A-7EE6-4342-B048-85BDC9FD1C3A}</a:tableStyleId>
              </a:tblPr>
              <a:tblGrid>
                <a:gridCol w="1071239">
                  <a:extLst>
                    <a:ext uri="{9D8B030D-6E8A-4147-A177-3AD203B41FA5}">
                      <a16:colId xmlns:a16="http://schemas.microsoft.com/office/drawing/2014/main" val="3010860617"/>
                    </a:ext>
                  </a:extLst>
                </a:gridCol>
                <a:gridCol w="1115875">
                  <a:extLst>
                    <a:ext uri="{9D8B030D-6E8A-4147-A177-3AD203B41FA5}">
                      <a16:colId xmlns:a16="http://schemas.microsoft.com/office/drawing/2014/main" val="4171871550"/>
                    </a:ext>
                  </a:extLst>
                </a:gridCol>
                <a:gridCol w="1115875">
                  <a:extLst>
                    <a:ext uri="{9D8B030D-6E8A-4147-A177-3AD203B41FA5}">
                      <a16:colId xmlns:a16="http://schemas.microsoft.com/office/drawing/2014/main" val="1781562000"/>
                    </a:ext>
                  </a:extLst>
                </a:gridCol>
                <a:gridCol w="1115875">
                  <a:extLst>
                    <a:ext uri="{9D8B030D-6E8A-4147-A177-3AD203B41FA5}">
                      <a16:colId xmlns:a16="http://schemas.microsoft.com/office/drawing/2014/main" val="3044431769"/>
                    </a:ext>
                  </a:extLst>
                </a:gridCol>
                <a:gridCol w="1115875">
                  <a:extLst>
                    <a:ext uri="{9D8B030D-6E8A-4147-A177-3AD203B41FA5}">
                      <a16:colId xmlns:a16="http://schemas.microsoft.com/office/drawing/2014/main" val="2383337982"/>
                    </a:ext>
                  </a:extLst>
                </a:gridCol>
                <a:gridCol w="1115875">
                  <a:extLst>
                    <a:ext uri="{9D8B030D-6E8A-4147-A177-3AD203B41FA5}">
                      <a16:colId xmlns:a16="http://schemas.microsoft.com/office/drawing/2014/main" val="3922259878"/>
                    </a:ext>
                  </a:extLst>
                </a:gridCol>
                <a:gridCol w="1115875">
                  <a:extLst>
                    <a:ext uri="{9D8B030D-6E8A-4147-A177-3AD203B41FA5}">
                      <a16:colId xmlns:a16="http://schemas.microsoft.com/office/drawing/2014/main" val="3684962704"/>
                    </a:ext>
                  </a:extLst>
                </a:gridCol>
                <a:gridCol w="1115875">
                  <a:extLst>
                    <a:ext uri="{9D8B030D-6E8A-4147-A177-3AD203B41FA5}">
                      <a16:colId xmlns:a16="http://schemas.microsoft.com/office/drawing/2014/main" val="3969498057"/>
                    </a:ext>
                  </a:extLst>
                </a:gridCol>
                <a:gridCol w="1115875">
                  <a:extLst>
                    <a:ext uri="{9D8B030D-6E8A-4147-A177-3AD203B41FA5}">
                      <a16:colId xmlns:a16="http://schemas.microsoft.com/office/drawing/2014/main" val="3061644830"/>
                    </a:ext>
                  </a:extLst>
                </a:gridCol>
              </a:tblGrid>
              <a:tr h="481023">
                <a:tc>
                  <a:txBody>
                    <a:bodyPr/>
                    <a:lstStyle/>
                    <a:p>
                      <a:pPr algn="l" fontAlgn="ctr"/>
                      <a:r>
                        <a:rPr lang="en-US" sz="2000" u="none" strike="noStrike" dirty="0">
                          <a:effectLst/>
                          <a:latin typeface="+mn-lt"/>
                          <a:cs typeface="Calibri" panose="020F0502020204030204" pitchFamily="34" charset="0"/>
                        </a:rPr>
                        <a:t> </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US" sz="2000" b="1" u="none" strike="noStrike" dirty="0">
                          <a:effectLst/>
                          <a:latin typeface="+mn-lt"/>
                          <a:cs typeface="Calibri" panose="020F0502020204030204" pitchFamily="34" charset="0"/>
                        </a:rPr>
                        <a:t>Univariate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ctr"/>
                      <a:r>
                        <a:rPr lang="en-US" sz="2000" b="1" u="none" strike="noStrike" dirty="0">
                          <a:effectLst/>
                          <a:latin typeface="+mn-lt"/>
                          <a:cs typeface="Calibri" panose="020F0502020204030204" pitchFamily="34" charset="0"/>
                        </a:rPr>
                        <a:t>Multivariate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ctr"/>
                      <a:r>
                        <a:rPr lang="en-US" sz="2000" b="1" u="none" strike="noStrike" dirty="0">
                          <a:effectLst/>
                          <a:latin typeface="+mn-lt"/>
                          <a:cs typeface="Calibri" panose="020F0502020204030204" pitchFamily="34" charset="0"/>
                        </a:rPr>
                        <a:t>SEM</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ctr"/>
                      <a:r>
                        <a:rPr lang="en-US" sz="2000" b="1" u="none" strike="noStrike" dirty="0">
                          <a:effectLst/>
                          <a:latin typeface="+mn-lt"/>
                          <a:cs typeface="Calibri" panose="020F0502020204030204" pitchFamily="34" charset="0"/>
                        </a:rPr>
                        <a:t>Riley Method</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547075561"/>
                  </a:ext>
                </a:extLst>
              </a:tr>
              <a:tr h="423298">
                <a:tc>
                  <a:txBody>
                    <a:bodyPr/>
                    <a:lstStyle/>
                    <a:p>
                      <a:pPr algn="l" fontAlgn="ctr"/>
                      <a:r>
                        <a:rPr lang="en-US" sz="2000" u="none" strike="noStrike" dirty="0">
                          <a:effectLst/>
                          <a:latin typeface="+mn-lt"/>
                          <a:cs typeface="Calibri" panose="020F0502020204030204" pitchFamily="34" charset="0"/>
                        </a:rPr>
                        <a:t>Variable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dirty="0">
                          <a:effectLst/>
                          <a:latin typeface="+mn-lt"/>
                          <a:cs typeface="Calibri" panose="020F0502020204030204" pitchFamily="34" charset="0"/>
                        </a:rPr>
                        <a:t>Estimate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dirty="0" err="1">
                          <a:effectLst/>
                          <a:latin typeface="+mn-lt"/>
                          <a:cs typeface="Calibri" panose="020F0502020204030204" pitchFamily="34" charset="0"/>
                        </a:rPr>
                        <a:t>Std.Err</a:t>
                      </a:r>
                      <a:r>
                        <a:rPr lang="en-US" sz="2000" b="1" u="none" strike="noStrike" dirty="0">
                          <a:effectLst/>
                          <a:latin typeface="+mn-lt"/>
                          <a:cs typeface="Calibri" panose="020F0502020204030204" pitchFamily="34" charset="0"/>
                        </a:rPr>
                        <a:t>.</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dirty="0">
                          <a:effectLst/>
                          <a:latin typeface="+mn-lt"/>
                          <a:cs typeface="Calibri" panose="020F0502020204030204" pitchFamily="34" charset="0"/>
                        </a:rPr>
                        <a:t>Estimate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dirty="0" err="1">
                          <a:effectLst/>
                          <a:latin typeface="+mn-lt"/>
                          <a:cs typeface="Calibri" panose="020F0502020204030204" pitchFamily="34" charset="0"/>
                        </a:rPr>
                        <a:t>Std.Err</a:t>
                      </a:r>
                      <a:r>
                        <a:rPr lang="en-US" sz="2000" b="1" u="none" strike="noStrike" dirty="0">
                          <a:effectLst/>
                          <a:latin typeface="+mn-lt"/>
                          <a:cs typeface="Calibri" panose="020F0502020204030204" pitchFamily="34" charset="0"/>
                        </a:rPr>
                        <a:t>.</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a:effectLst/>
                          <a:latin typeface="+mn-lt"/>
                          <a:cs typeface="Calibri" panose="020F0502020204030204" pitchFamily="34" charset="0"/>
                        </a:rPr>
                        <a:t>Estimate</a:t>
                      </a:r>
                      <a:endParaRPr lang="de-AT" sz="2000" b="1"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a:effectLst/>
                          <a:latin typeface="+mn-lt"/>
                          <a:cs typeface="Calibri" panose="020F0502020204030204" pitchFamily="34" charset="0"/>
                        </a:rPr>
                        <a:t>Std.Err.</a:t>
                      </a:r>
                      <a:endParaRPr lang="de-AT" sz="2000" b="1"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dirty="0">
                          <a:effectLst/>
                          <a:latin typeface="+mn-lt"/>
                          <a:cs typeface="Calibri" panose="020F0502020204030204" pitchFamily="34" charset="0"/>
                        </a:rPr>
                        <a:t>Estimate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u="none" strike="noStrike" dirty="0" err="1">
                          <a:effectLst/>
                          <a:latin typeface="+mn-lt"/>
                          <a:cs typeface="Calibri" panose="020F0502020204030204" pitchFamily="34" charset="0"/>
                        </a:rPr>
                        <a:t>Std.Err</a:t>
                      </a:r>
                      <a:r>
                        <a:rPr lang="en-US" sz="2000" b="1" u="none" strike="noStrike" dirty="0">
                          <a:effectLst/>
                          <a:latin typeface="+mn-lt"/>
                          <a:cs typeface="Calibri" panose="020F0502020204030204" pitchFamily="34" charset="0"/>
                        </a:rPr>
                        <a:t>.</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434017"/>
                  </a:ext>
                </a:extLst>
              </a:tr>
              <a:tr h="381297">
                <a:tc>
                  <a:txBody>
                    <a:bodyPr/>
                    <a:lstStyle/>
                    <a:p>
                      <a:pPr algn="l" fontAlgn="ctr"/>
                      <a:r>
                        <a:rPr lang="en-US" sz="2000" u="none" strike="noStrike" dirty="0">
                          <a:effectLst/>
                          <a:latin typeface="+mn-lt"/>
                          <a:cs typeface="Calibri" panose="020F0502020204030204" pitchFamily="34" charset="0"/>
                        </a:rPr>
                        <a:t>CR</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cs typeface="Calibri" panose="020F0502020204030204" pitchFamily="34" charset="0"/>
                        </a:rPr>
                        <a:t>3.329</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DBD"/>
                    </a:solidFill>
                  </a:tcPr>
                </a:tc>
                <a:tc>
                  <a:txBody>
                    <a:bodyPr/>
                    <a:lstStyle/>
                    <a:p>
                      <a:pPr algn="ctr" fontAlgn="ctr"/>
                      <a:r>
                        <a:rPr lang="en-US" sz="2000" u="none" strike="noStrike" dirty="0">
                          <a:effectLst/>
                          <a:latin typeface="+mn-lt"/>
                          <a:cs typeface="Calibri" panose="020F0502020204030204" pitchFamily="34" charset="0"/>
                        </a:rPr>
                        <a:t>0.196</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DBD"/>
                    </a:solidFill>
                  </a:tcPr>
                </a:tc>
                <a:tc>
                  <a:txBody>
                    <a:bodyPr/>
                    <a:lstStyle/>
                    <a:p>
                      <a:pPr algn="ctr" fontAlgn="ctr"/>
                      <a:r>
                        <a:rPr lang="en-US" sz="2000" u="none" strike="noStrike" dirty="0">
                          <a:effectLst/>
                          <a:latin typeface="+mn-lt"/>
                          <a:cs typeface="Calibri" panose="020F0502020204030204" pitchFamily="34" charset="0"/>
                        </a:rPr>
                        <a:t>3.330</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ctr"/>
                      <a:r>
                        <a:rPr lang="en-US" sz="2000" u="none" strike="noStrike" dirty="0">
                          <a:effectLst/>
                          <a:latin typeface="+mn-lt"/>
                          <a:cs typeface="Calibri" panose="020F0502020204030204" pitchFamily="34" charset="0"/>
                        </a:rPr>
                        <a:t>0.196</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ctr"/>
                      <a:r>
                        <a:rPr lang="en-US" sz="2000" u="none" strike="noStrike">
                          <a:effectLst/>
                          <a:latin typeface="+mn-lt"/>
                          <a:cs typeface="Calibri" panose="020F0502020204030204" pitchFamily="34" charset="0"/>
                        </a:rPr>
                        <a:t>3.330</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cs typeface="Calibri" panose="020F0502020204030204" pitchFamily="34" charset="0"/>
                        </a:rPr>
                        <a:t>0.196</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cs typeface="Calibri" panose="020F0502020204030204" pitchFamily="34" charset="0"/>
                        </a:rPr>
                        <a:t>3.331</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cs typeface="Calibri" panose="020F0502020204030204" pitchFamily="34" charset="0"/>
                        </a:rPr>
                        <a:t>0.197</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65430"/>
                  </a:ext>
                </a:extLst>
              </a:tr>
              <a:tr h="365576">
                <a:tc>
                  <a:txBody>
                    <a:bodyPr/>
                    <a:lstStyle/>
                    <a:p>
                      <a:pPr algn="l" fontAlgn="ctr"/>
                      <a:r>
                        <a:rPr lang="en-US" sz="2000" u="none" strike="noStrike" dirty="0">
                          <a:effectLst/>
                          <a:latin typeface="+mn-lt"/>
                          <a:cs typeface="Calibri" panose="020F0502020204030204" pitchFamily="34" charset="0"/>
                        </a:rPr>
                        <a:t>SR</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cs typeface="Calibri" panose="020F0502020204030204" pitchFamily="34" charset="0"/>
                        </a:rPr>
                        <a:t>3.378</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ECE"/>
                    </a:solidFill>
                  </a:tcPr>
                </a:tc>
                <a:tc>
                  <a:txBody>
                    <a:bodyPr/>
                    <a:lstStyle/>
                    <a:p>
                      <a:pPr algn="ctr" fontAlgn="ctr"/>
                      <a:r>
                        <a:rPr lang="en-US" sz="2000" u="none" strike="noStrike" dirty="0">
                          <a:effectLst/>
                          <a:latin typeface="+mn-lt"/>
                          <a:cs typeface="Calibri" panose="020F0502020204030204" pitchFamily="34" charset="0"/>
                        </a:rPr>
                        <a:t>0.205</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ECE"/>
                    </a:solidFill>
                  </a:tcPr>
                </a:tc>
                <a:tc>
                  <a:txBody>
                    <a:bodyPr/>
                    <a:lstStyle/>
                    <a:p>
                      <a:pPr algn="ctr" fontAlgn="ctr"/>
                      <a:r>
                        <a:rPr lang="en-US" sz="2000" u="none" strike="noStrike" dirty="0">
                          <a:effectLst/>
                          <a:latin typeface="+mn-lt"/>
                          <a:cs typeface="Calibri" panose="020F0502020204030204" pitchFamily="34" charset="0"/>
                        </a:rPr>
                        <a:t>3.382</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5FF"/>
                    </a:solidFill>
                  </a:tcPr>
                </a:tc>
                <a:tc>
                  <a:txBody>
                    <a:bodyPr/>
                    <a:lstStyle/>
                    <a:p>
                      <a:pPr algn="ctr" fontAlgn="ctr"/>
                      <a:r>
                        <a:rPr lang="en-US" sz="2000" u="none" strike="noStrike" dirty="0">
                          <a:effectLst/>
                          <a:latin typeface="+mn-lt"/>
                          <a:cs typeface="Calibri" panose="020F0502020204030204" pitchFamily="34" charset="0"/>
                        </a:rPr>
                        <a:t>0.205</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5FF"/>
                    </a:solidFill>
                  </a:tcPr>
                </a:tc>
                <a:tc>
                  <a:txBody>
                    <a:bodyPr/>
                    <a:lstStyle/>
                    <a:p>
                      <a:pPr algn="ctr" fontAlgn="ctr"/>
                      <a:r>
                        <a:rPr lang="en-US" sz="2000" u="none" strike="noStrike" dirty="0">
                          <a:effectLst/>
                          <a:latin typeface="+mn-lt"/>
                          <a:cs typeface="Calibri" panose="020F0502020204030204" pitchFamily="34" charset="0"/>
                        </a:rPr>
                        <a:t>3.382</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cs typeface="Calibri" panose="020F0502020204030204" pitchFamily="34" charset="0"/>
                        </a:rPr>
                        <a:t>0.205</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cs typeface="Calibri" panose="020F0502020204030204" pitchFamily="34" charset="0"/>
                        </a:rPr>
                        <a:t>3.381</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cs typeface="Calibri" panose="020F0502020204030204" pitchFamily="34" charset="0"/>
                        </a:rPr>
                        <a:t>0.205</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869245"/>
                  </a:ext>
                </a:extLst>
              </a:tr>
            </a:tbl>
          </a:graphicData>
        </a:graphic>
      </p:graphicFrame>
    </p:spTree>
    <p:extLst>
      <p:ext uri="{BB962C8B-B14F-4D97-AF65-F5344CB8AC3E}">
        <p14:creationId xmlns:p14="http://schemas.microsoft.com/office/powerpoint/2010/main" val="369138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E0E4EA8-1790-4412-92AF-8890D18623EA}"/>
              </a:ext>
            </a:extLst>
          </p:cNvPr>
          <p:cNvSpPr/>
          <p:nvPr/>
        </p:nvSpPr>
        <p:spPr>
          <a:xfrm>
            <a:off x="4722043" y="1"/>
            <a:ext cx="746995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a:xfrm>
            <a:off x="581708" y="721538"/>
            <a:ext cx="3883843" cy="1418998"/>
          </a:xfrm>
        </p:spPr>
        <p:txBody>
          <a:bodyPr/>
          <a:lstStyle/>
          <a:p>
            <a:r>
              <a:rPr lang="en-US" dirty="0">
                <a:solidFill>
                  <a:schemeClr val="tx1"/>
                </a:solidFill>
              </a:rPr>
              <a:t>Comparison</a:t>
            </a:r>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6D3F9A4-A967-4A12-8E9D-AB04C5274F94}"/>
              </a:ext>
            </a:extLst>
          </p:cNvPr>
          <p:cNvSpPr txBox="1"/>
          <p:nvPr/>
        </p:nvSpPr>
        <p:spPr>
          <a:xfrm>
            <a:off x="581709" y="2613392"/>
            <a:ext cx="3883843" cy="1631216"/>
          </a:xfrm>
          <a:prstGeom prst="rect">
            <a:avLst/>
          </a:prstGeom>
          <a:noFill/>
          <a:ln>
            <a:noFill/>
          </a:ln>
        </p:spPr>
        <p:txBody>
          <a:bodyPr wrap="square" rtlCol="0">
            <a:spAutoFit/>
          </a:bodyPr>
          <a:lstStyle/>
          <a:p>
            <a:pPr algn="ctr"/>
            <a:r>
              <a:rPr lang="en-US" sz="2000" b="0" i="1" u="none" strike="noStrike" baseline="0" dirty="0">
                <a:cs typeface="Calibri" panose="020F0502020204030204" pitchFamily="34" charset="0"/>
              </a:rPr>
              <a:t>When there are no missing data, the </a:t>
            </a:r>
            <a:r>
              <a:rPr lang="en-US" sz="2000" b="1" i="1" u="none" strike="noStrike" baseline="0" dirty="0">
                <a:cs typeface="Calibri" panose="020F0502020204030204" pitchFamily="34" charset="0"/>
              </a:rPr>
              <a:t>multivariate model produces estimates similar </a:t>
            </a:r>
            <a:r>
              <a:rPr lang="en-US" sz="2000" b="0" i="1" u="none" strike="noStrike" baseline="0" dirty="0">
                <a:cs typeface="Calibri" panose="020F0502020204030204" pitchFamily="34" charset="0"/>
              </a:rPr>
              <a:t>to those obtainable with two separate </a:t>
            </a:r>
            <a:r>
              <a:rPr lang="en-US" sz="2000" b="1" i="1" u="none" strike="noStrike" baseline="0" dirty="0">
                <a:cs typeface="Calibri" panose="020F0502020204030204" pitchFamily="34" charset="0"/>
              </a:rPr>
              <a:t>univariate models</a:t>
            </a:r>
            <a:r>
              <a:rPr lang="en-US" sz="2000" b="0" i="1" u="none" strike="noStrike" baseline="0" dirty="0">
                <a:cs typeface="Calibri" panose="020F0502020204030204" pitchFamily="34" charset="0"/>
              </a:rPr>
              <a:t>. </a:t>
            </a:r>
            <a:endParaRPr lang="en-US" sz="2000" i="1" dirty="0">
              <a:cs typeface="Calibri" panose="020F0502020204030204" pitchFamily="34" charset="0"/>
            </a:endParaRPr>
          </a:p>
        </p:txBody>
      </p:sp>
      <p:pic>
        <p:nvPicPr>
          <p:cNvPr id="11" name="Picture 10">
            <a:extLst>
              <a:ext uri="{FF2B5EF4-FFF2-40B4-BE49-F238E27FC236}">
                <a16:creationId xmlns:a16="http://schemas.microsoft.com/office/drawing/2014/main" id="{8F6C2700-EFE3-4804-8DB8-2DA31785E3A5}"/>
              </a:ext>
            </a:extLst>
          </p:cNvPr>
          <p:cNvPicPr>
            <a:picLocks noChangeAspect="1"/>
          </p:cNvPicPr>
          <p:nvPr/>
        </p:nvPicPr>
        <p:blipFill>
          <a:blip r:embed="rId3"/>
          <a:stretch>
            <a:fillRect/>
          </a:stretch>
        </p:blipFill>
        <p:spPr>
          <a:xfrm>
            <a:off x="5076174" y="370002"/>
            <a:ext cx="6117995" cy="6117995"/>
          </a:xfrm>
          <a:prstGeom prst="rect">
            <a:avLst/>
          </a:prstGeom>
        </p:spPr>
      </p:pic>
      <p:sp>
        <p:nvSpPr>
          <p:cNvPr id="3" name="Rectangle 2">
            <a:extLst>
              <a:ext uri="{FF2B5EF4-FFF2-40B4-BE49-F238E27FC236}">
                <a16:creationId xmlns:a16="http://schemas.microsoft.com/office/drawing/2014/main" id="{ED8753CF-8380-4639-9454-BA265E2FFF4F}"/>
              </a:ext>
            </a:extLst>
          </p:cNvPr>
          <p:cNvSpPr/>
          <p:nvPr/>
        </p:nvSpPr>
        <p:spPr>
          <a:xfrm>
            <a:off x="4465552" y="270355"/>
            <a:ext cx="7532017"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Standard errors from 10,000 UVMA and MVMA on CR and SR  </a:t>
            </a:r>
          </a:p>
        </p:txBody>
      </p:sp>
    </p:spTree>
    <p:extLst>
      <p:ext uri="{BB962C8B-B14F-4D97-AF65-F5344CB8AC3E}">
        <p14:creationId xmlns:p14="http://schemas.microsoft.com/office/powerpoint/2010/main" val="355933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FA2ED-6ABC-C86D-45AC-432AB44169E2}"/>
              </a:ext>
            </a:extLst>
          </p:cNvPr>
          <p:cNvSpPr>
            <a:spLocks noGrp="1"/>
          </p:cNvSpPr>
          <p:nvPr>
            <p:ph type="title"/>
          </p:nvPr>
        </p:nvSpPr>
        <p:spPr>
          <a:xfrm>
            <a:off x="838200" y="2766218"/>
            <a:ext cx="10515600" cy="1325563"/>
          </a:xfrm>
        </p:spPr>
        <p:txBody>
          <a:bodyPr/>
          <a:lstStyle/>
          <a:p>
            <a:r>
              <a:rPr lang="it-IT" dirty="0">
                <a:solidFill>
                  <a:schemeClr val="bg1"/>
                </a:solidFill>
              </a:rPr>
              <a:t>… and </a:t>
            </a:r>
            <a:r>
              <a:rPr lang="it-IT" dirty="0" err="1">
                <a:solidFill>
                  <a:schemeClr val="bg1"/>
                </a:solidFill>
              </a:rPr>
              <a:t>if</a:t>
            </a:r>
            <a:r>
              <a:rPr lang="it-IT" dirty="0">
                <a:solidFill>
                  <a:schemeClr val="bg1"/>
                </a:solidFill>
              </a:rPr>
              <a:t> </a:t>
            </a:r>
            <a:r>
              <a:rPr lang="it-IT" dirty="0" err="1">
                <a:solidFill>
                  <a:schemeClr val="bg1"/>
                </a:solidFill>
              </a:rPr>
              <a:t>we</a:t>
            </a:r>
            <a:r>
              <a:rPr lang="it-IT" dirty="0">
                <a:solidFill>
                  <a:schemeClr val="bg1"/>
                </a:solidFill>
              </a:rPr>
              <a:t> </a:t>
            </a:r>
            <a:r>
              <a:rPr lang="it-IT" dirty="0" err="1">
                <a:solidFill>
                  <a:schemeClr val="bg1"/>
                </a:solidFill>
              </a:rPr>
              <a:t>have</a:t>
            </a:r>
            <a:r>
              <a:rPr lang="it-IT" dirty="0">
                <a:solidFill>
                  <a:schemeClr val="bg1"/>
                </a:solidFill>
              </a:rPr>
              <a:t> </a:t>
            </a:r>
            <a:r>
              <a:rPr lang="it-IT" dirty="0" err="1">
                <a:solidFill>
                  <a:schemeClr val="bg1"/>
                </a:solidFill>
              </a:rPr>
              <a:t>missing</a:t>
            </a:r>
            <a:r>
              <a:rPr lang="it-IT" dirty="0">
                <a:solidFill>
                  <a:schemeClr val="bg1"/>
                </a:solidFill>
              </a:rPr>
              <a:t> </a:t>
            </a:r>
            <a:r>
              <a:rPr lang="it-IT" dirty="0" err="1">
                <a:solidFill>
                  <a:schemeClr val="bg1"/>
                </a:solidFill>
              </a:rPr>
              <a:t>outcomes</a:t>
            </a:r>
            <a:r>
              <a:rPr lang="it-IT" dirty="0">
                <a:solidFill>
                  <a:schemeClr val="bg1"/>
                </a:solidFill>
              </a:rPr>
              <a:t>?</a:t>
            </a:r>
          </a:p>
        </p:txBody>
      </p:sp>
    </p:spTree>
    <p:extLst>
      <p:ext uri="{BB962C8B-B14F-4D97-AF65-F5344CB8AC3E}">
        <p14:creationId xmlns:p14="http://schemas.microsoft.com/office/powerpoint/2010/main" val="26646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Missing data</a:t>
            </a:r>
          </a:p>
        </p:txBody>
      </p:sp>
      <p:sp>
        <p:nvSpPr>
          <p:cNvPr id="4" name="Segnaposto contenuto 3">
            <a:extLst>
              <a:ext uri="{FF2B5EF4-FFF2-40B4-BE49-F238E27FC236}">
                <a16:creationId xmlns:a16="http://schemas.microsoft.com/office/drawing/2014/main" id="{0A91F820-B0CC-05E9-F7B1-24E414F7FC07}"/>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Outcomes in the studies are Missing At Random (MAR)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CR and the SR outcomes are missing depending on the observed variable mean age of participants in the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Younger participants do not need clinical evaluation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Older participants are only evaluated by clinicians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36% of missing within-study correlations</a:t>
            </a:r>
          </a:p>
          <a:p>
            <a:endParaRPr lang="it-IT"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9336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ED8E50-C039-9687-AB5D-E72394C43CDE}"/>
              </a:ext>
            </a:extLst>
          </p:cNvPr>
          <p:cNvSpPr>
            <a:spLocks noGrp="1"/>
          </p:cNvSpPr>
          <p:nvPr>
            <p:ph type="title"/>
          </p:nvPr>
        </p:nvSpPr>
        <p:spPr>
          <a:xfrm>
            <a:off x="457199" y="274638"/>
            <a:ext cx="11244263" cy="1143000"/>
          </a:xfrm>
        </p:spPr>
        <p:txBody>
          <a:bodyPr/>
          <a:lstStyle/>
          <a:p>
            <a:r>
              <a:rPr dirty="0"/>
              <a:t>What is a Meta-Analysis?</a:t>
            </a:r>
          </a:p>
        </p:txBody>
      </p:sp>
      <p:graphicFrame>
        <p:nvGraphicFramePr>
          <p:cNvPr id="7" name="Content Placeholder 2">
            <a:extLst>
              <a:ext uri="{FF2B5EF4-FFF2-40B4-BE49-F238E27FC236}">
                <a16:creationId xmlns:a16="http://schemas.microsoft.com/office/drawing/2014/main" id="{7BDE95FE-4BCF-FA47-50A5-DB15D7AD49A5}"/>
              </a:ext>
            </a:extLst>
          </p:cNvPr>
          <p:cNvGraphicFramePr>
            <a:graphicFrameLocks noGrp="1"/>
          </p:cNvGraphicFramePr>
          <p:nvPr>
            <p:ph idx="1"/>
            <p:extLst>
              <p:ext uri="{D42A27DB-BD31-4B8C-83A1-F6EECF244321}">
                <p14:modId xmlns:p14="http://schemas.microsoft.com/office/powerpoint/2010/main" val="1020216418"/>
              </p:ext>
            </p:extLst>
          </p:nvPr>
        </p:nvGraphicFramePr>
        <p:xfrm>
          <a:off x="457199" y="1600200"/>
          <a:ext cx="1124426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89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Missing data</a:t>
            </a:r>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12"/>
          </p:nvPr>
        </p:nvSpPr>
        <p:spPr/>
        <p:txBody>
          <a:bodyPr/>
          <a:lstStyle/>
          <a:p>
            <a:fld id="{47FEACEE-25B4-4A2D-B147-27296E36371D}" type="slidenum">
              <a:rPr lang="en-US" altLang="zh-CN" smtClean="0"/>
              <a:pPr/>
              <a:t>20</a:t>
            </a:fld>
            <a:endParaRPr lang="en-US" altLang="zh-CN"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4" name="Table 3">
            <a:extLst>
              <a:ext uri="{FF2B5EF4-FFF2-40B4-BE49-F238E27FC236}">
                <a16:creationId xmlns:a16="http://schemas.microsoft.com/office/drawing/2014/main" id="{4FCCF263-484E-4975-A1C8-2767AAD0CC1B}"/>
              </a:ext>
            </a:extLst>
          </p:cNvPr>
          <p:cNvGraphicFramePr>
            <a:graphicFrameLocks noGrp="1"/>
          </p:cNvGraphicFramePr>
          <p:nvPr>
            <p:extLst>
              <p:ext uri="{D42A27DB-BD31-4B8C-83A1-F6EECF244321}">
                <p14:modId xmlns:p14="http://schemas.microsoft.com/office/powerpoint/2010/main" val="961884935"/>
              </p:ext>
            </p:extLst>
          </p:nvPr>
        </p:nvGraphicFramePr>
        <p:xfrm>
          <a:off x="2173704" y="2138600"/>
          <a:ext cx="7844591" cy="2753297"/>
        </p:xfrm>
        <a:graphic>
          <a:graphicData uri="http://schemas.openxmlformats.org/drawingml/2006/table">
            <a:tbl>
              <a:tblPr>
                <a:tableStyleId>{5C22544A-7EE6-4342-B048-85BDC9FD1C3A}</a:tableStyleId>
              </a:tblPr>
              <a:tblGrid>
                <a:gridCol w="903101">
                  <a:extLst>
                    <a:ext uri="{9D8B030D-6E8A-4147-A177-3AD203B41FA5}">
                      <a16:colId xmlns:a16="http://schemas.microsoft.com/office/drawing/2014/main" val="1465316660"/>
                    </a:ext>
                  </a:extLst>
                </a:gridCol>
                <a:gridCol w="1156915">
                  <a:extLst>
                    <a:ext uri="{9D8B030D-6E8A-4147-A177-3AD203B41FA5}">
                      <a16:colId xmlns:a16="http://schemas.microsoft.com/office/drawing/2014/main" val="2686327307"/>
                    </a:ext>
                  </a:extLst>
                </a:gridCol>
                <a:gridCol w="1156915">
                  <a:extLst>
                    <a:ext uri="{9D8B030D-6E8A-4147-A177-3AD203B41FA5}">
                      <a16:colId xmlns:a16="http://schemas.microsoft.com/office/drawing/2014/main" val="2300207944"/>
                    </a:ext>
                  </a:extLst>
                </a:gridCol>
                <a:gridCol w="1156915">
                  <a:extLst>
                    <a:ext uri="{9D8B030D-6E8A-4147-A177-3AD203B41FA5}">
                      <a16:colId xmlns:a16="http://schemas.microsoft.com/office/drawing/2014/main" val="785094508"/>
                    </a:ext>
                  </a:extLst>
                </a:gridCol>
                <a:gridCol w="1156915">
                  <a:extLst>
                    <a:ext uri="{9D8B030D-6E8A-4147-A177-3AD203B41FA5}">
                      <a16:colId xmlns:a16="http://schemas.microsoft.com/office/drawing/2014/main" val="1793907632"/>
                    </a:ext>
                  </a:extLst>
                </a:gridCol>
                <a:gridCol w="1156915">
                  <a:extLst>
                    <a:ext uri="{9D8B030D-6E8A-4147-A177-3AD203B41FA5}">
                      <a16:colId xmlns:a16="http://schemas.microsoft.com/office/drawing/2014/main" val="876295690"/>
                    </a:ext>
                  </a:extLst>
                </a:gridCol>
                <a:gridCol w="1156915">
                  <a:extLst>
                    <a:ext uri="{9D8B030D-6E8A-4147-A177-3AD203B41FA5}">
                      <a16:colId xmlns:a16="http://schemas.microsoft.com/office/drawing/2014/main" val="1170802427"/>
                    </a:ext>
                  </a:extLst>
                </a:gridCol>
              </a:tblGrid>
              <a:tr h="553955">
                <a:tc>
                  <a:txBody>
                    <a:bodyPr/>
                    <a:lstStyle/>
                    <a:p>
                      <a:pPr algn="ctr" fontAlgn="b"/>
                      <a:r>
                        <a:rPr lang="de-AT" sz="2000" b="1" u="none" strike="noStrike" dirty="0">
                          <a:effectLst/>
                          <a:latin typeface="+mn-lt"/>
                          <a:cs typeface="Calibri" panose="020F0502020204030204" pitchFamily="34" charset="0"/>
                        </a:rPr>
                        <a:t>Study</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b="1" u="none" strike="noStrike" dirty="0">
                          <a:effectLst/>
                          <a:latin typeface="+mn-lt"/>
                          <a:cs typeface="Calibri" panose="020F0502020204030204" pitchFamily="34" charset="0"/>
                        </a:rPr>
                        <a:t>Mean Age</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b="1" u="none" strike="noStrike" dirty="0">
                          <a:effectLst/>
                          <a:latin typeface="+mn-lt"/>
                          <a:cs typeface="Calibri" panose="020F0502020204030204" pitchFamily="34" charset="0"/>
                        </a:rPr>
                        <a:t>Est CR</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b="1" u="none" strike="noStrike" dirty="0">
                          <a:effectLst/>
                          <a:latin typeface="+mn-lt"/>
                          <a:cs typeface="Calibri" panose="020F0502020204030204" pitchFamily="34" charset="0"/>
                        </a:rPr>
                        <a:t>Est SR</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b="1" u="none" strike="noStrike" dirty="0">
                          <a:effectLst/>
                          <a:latin typeface="+mn-lt"/>
                          <a:cs typeface="Calibri" panose="020F0502020204030204" pitchFamily="34" charset="0"/>
                        </a:rPr>
                        <a:t>SE CR</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b="1" u="none" strike="noStrike" dirty="0">
                          <a:effectLst/>
                          <a:latin typeface="+mn-lt"/>
                          <a:cs typeface="Calibri" panose="020F0502020204030204" pitchFamily="34" charset="0"/>
                        </a:rPr>
                        <a:t>SE SR</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b="1" u="none" strike="noStrike" dirty="0" err="1">
                          <a:effectLst/>
                          <a:latin typeface="+mn-lt"/>
                          <a:cs typeface="Calibri" panose="020F0502020204030204" pitchFamily="34" charset="0"/>
                        </a:rPr>
                        <a:t>Cor</a:t>
                      </a:r>
                      <a:r>
                        <a:rPr lang="de-AT" sz="2000" b="1" u="none" strike="noStrike" dirty="0">
                          <a:effectLst/>
                          <a:latin typeface="+mn-lt"/>
                          <a:cs typeface="Calibri" panose="020F0502020204030204" pitchFamily="34" charset="0"/>
                        </a:rPr>
                        <a:t> </a:t>
                      </a:r>
                      <a:r>
                        <a:rPr lang="de-AT" sz="2000" b="1" u="none" strike="noStrike" dirty="0" err="1">
                          <a:effectLst/>
                          <a:latin typeface="+mn-lt"/>
                          <a:cs typeface="Calibri" panose="020F0502020204030204" pitchFamily="34" charset="0"/>
                        </a:rPr>
                        <a:t>ws</a:t>
                      </a:r>
                      <a:endParaRPr lang="de-AT" sz="2000" b="1"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744580"/>
                  </a:ext>
                </a:extLst>
              </a:tr>
              <a:tr h="366557">
                <a:tc>
                  <a:txBody>
                    <a:bodyPr/>
                    <a:lstStyle/>
                    <a:p>
                      <a:pPr algn="ctr" fontAlgn="b"/>
                      <a:r>
                        <a:rPr lang="de-AT" sz="2000" u="none" strike="noStrike" dirty="0">
                          <a:effectLst/>
                          <a:latin typeface="+mn-lt"/>
                          <a:cs typeface="Calibri" panose="020F0502020204030204" pitchFamily="34" charset="0"/>
                        </a:rPr>
                        <a:t>1</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68.77</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5.12</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de-AT" sz="2000" u="none" strike="noStrike" dirty="0">
                          <a:effectLst/>
                          <a:latin typeface="+mn-lt"/>
                          <a:cs typeface="Calibri" panose="020F0502020204030204" pitchFamily="34" charset="0"/>
                        </a:rPr>
                        <a:t>0.46</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35348539"/>
                  </a:ext>
                </a:extLst>
              </a:tr>
              <a:tr h="366557">
                <a:tc>
                  <a:txBody>
                    <a:bodyPr/>
                    <a:lstStyle/>
                    <a:p>
                      <a:pPr algn="ctr" fontAlgn="b"/>
                      <a:r>
                        <a:rPr lang="de-AT" sz="2000" u="none" strike="noStrike" dirty="0">
                          <a:effectLst/>
                          <a:latin typeface="+mn-lt"/>
                          <a:cs typeface="Calibri" panose="020F0502020204030204" pitchFamily="34" charset="0"/>
                        </a:rPr>
                        <a:t>2</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58.59</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2.57</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2.13</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0.44</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0.70</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0.57</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119843"/>
                  </a:ext>
                </a:extLst>
              </a:tr>
              <a:tr h="366557">
                <a:tc>
                  <a:txBody>
                    <a:bodyPr/>
                    <a:lstStyle/>
                    <a:p>
                      <a:pPr algn="ctr" fontAlgn="b"/>
                      <a:r>
                        <a:rPr lang="de-AT" sz="2000" u="none" strike="noStrike" dirty="0">
                          <a:effectLst/>
                          <a:latin typeface="+mn-lt"/>
                          <a:cs typeface="Calibri" panose="020F0502020204030204" pitchFamily="34" charset="0"/>
                        </a:rPr>
                        <a:t>3</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31.48</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de-AT" sz="2000" u="none" strike="noStrike" dirty="0">
                          <a:effectLst/>
                          <a:latin typeface="+mn-lt"/>
                          <a:cs typeface="Calibri" panose="020F0502020204030204" pitchFamily="34" charset="0"/>
                        </a:rPr>
                        <a:t>2.19</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de-AT" sz="2000" u="none" strike="noStrike">
                          <a:effectLst/>
                          <a:latin typeface="+mn-lt"/>
                          <a:cs typeface="Calibri" panose="020F0502020204030204" pitchFamily="34" charset="0"/>
                        </a:rPr>
                        <a:t>0.68</a:t>
                      </a:r>
                      <a:endParaRPr lang="de-AT" sz="2000" b="0" i="0" u="none" strike="noStrike">
                        <a:solidFill>
                          <a:srgbClr val="000000"/>
                        </a:solidFill>
                        <a:effectLst/>
                        <a:latin typeface="+mn-lt"/>
                        <a:cs typeface="Calibri" panose="020F0502020204030204" pitchFamily="34" charset="0"/>
                      </a:endParaRPr>
                    </a:p>
                  </a:txBody>
                  <a:tcPr marL="9525" marR="9525" marT="9525"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254660548"/>
                  </a:ext>
                </a:extLst>
              </a:tr>
              <a:tr h="366557">
                <a:tc>
                  <a:txBody>
                    <a:bodyPr/>
                    <a:lstStyle/>
                    <a:p>
                      <a:pPr algn="ctr" fontAlgn="b"/>
                      <a:r>
                        <a:rPr lang="de-AT" sz="2000" u="none" strike="noStrike" dirty="0">
                          <a:effectLst/>
                          <a:latin typeface="+mn-lt"/>
                          <a:cs typeface="Calibri" panose="020F0502020204030204" pitchFamily="34" charset="0"/>
                        </a:rPr>
                        <a:t>4</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56.78</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6.39</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6.59</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0.48</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0.74</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0.61</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2722850"/>
                  </a:ext>
                </a:extLst>
              </a:tr>
              <a:tr h="366557">
                <a:tc>
                  <a:txBody>
                    <a:bodyPr/>
                    <a:lstStyle/>
                    <a:p>
                      <a:pPr algn="ctr" fontAlgn="b"/>
                      <a:r>
                        <a:rPr lang="de-AT" sz="2000" u="none" strike="noStrike" dirty="0">
                          <a:effectLst/>
                          <a:latin typeface="+mn-lt"/>
                          <a:cs typeface="Calibri" panose="020F0502020204030204" pitchFamily="34" charset="0"/>
                        </a:rPr>
                        <a:t>5</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58.95</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4.09</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3.57</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0.43</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0.71</a:t>
                      </a:r>
                      <a:endParaRPr lang="de-AT" sz="2000" b="0" i="0" u="none" strike="noStrike">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0.63</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253947"/>
                  </a:ext>
                </a:extLst>
              </a:tr>
              <a:tr h="366557">
                <a:tc>
                  <a:txBody>
                    <a:bodyPr/>
                    <a:lstStyle/>
                    <a:p>
                      <a:pPr algn="ctr" fontAlgn="b"/>
                      <a:r>
                        <a:rPr lang="de-AT" sz="2000" u="none" strike="noStrike" dirty="0">
                          <a:effectLst/>
                          <a:latin typeface="+mn-lt"/>
                          <a:cs typeface="Calibri" panose="020F0502020204030204" pitchFamily="34" charset="0"/>
                        </a:rPr>
                        <a:t>6</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a:effectLst/>
                          <a:latin typeface="+mn-lt"/>
                          <a:cs typeface="Calibri" panose="020F0502020204030204" pitchFamily="34" charset="0"/>
                        </a:rPr>
                        <a:t>67.76</a:t>
                      </a:r>
                      <a:endParaRPr lang="de-AT" sz="2000" b="0" i="0" u="none" strike="noStrike">
                        <a:solidFill>
                          <a:srgbClr val="000000"/>
                        </a:solidFill>
                        <a:effectLst/>
                        <a:latin typeface="+mn-lt"/>
                        <a:cs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2.42</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de-AT" sz="2000" u="none" strike="noStrike" dirty="0">
                          <a:effectLst/>
                          <a:latin typeface="+mn-lt"/>
                          <a:cs typeface="Calibri" panose="020F0502020204030204" pitchFamily="34" charset="0"/>
                        </a:rPr>
                        <a:t>0.46</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de-AT" sz="2000" u="none" strike="noStrike" dirty="0">
                          <a:effectLst/>
                          <a:latin typeface="+mn-lt"/>
                          <a:cs typeface="Calibri" panose="020F0502020204030204" pitchFamily="34" charset="0"/>
                        </a:rPr>
                        <a:t>NA</a:t>
                      </a:r>
                      <a:endParaRPr lang="de-AT" sz="2000" b="0" i="0" u="none" strike="noStrike" dirty="0">
                        <a:solidFill>
                          <a:srgbClr val="000000"/>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77692663"/>
                  </a:ext>
                </a:extLst>
              </a:tr>
            </a:tbl>
          </a:graphicData>
        </a:graphic>
      </p:graphicFrame>
    </p:spTree>
    <p:extLst>
      <p:ext uri="{BB962C8B-B14F-4D97-AF65-F5344CB8AC3E}">
        <p14:creationId xmlns:p14="http://schemas.microsoft.com/office/powerpoint/2010/main" val="159613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C5DE-3BBF-4D9B-A72E-1025836CA287}"/>
              </a:ext>
            </a:extLst>
          </p:cNvPr>
          <p:cNvSpPr/>
          <p:nvPr/>
        </p:nvSpPr>
        <p:spPr>
          <a:xfrm>
            <a:off x="9745579" y="4199021"/>
            <a:ext cx="2446421" cy="2658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alibri" panose="020F0502020204030204" pitchFamily="34" charset="0"/>
                <a:ea typeface="微软雅黑"/>
                <a:cs typeface="Calibri" panose="020F0502020204030204" pitchFamily="34" charset="0"/>
              </a:rPr>
              <a:t>)</a:t>
            </a:r>
            <a:endParaRPr lang="en-US" dirty="0"/>
          </a:p>
        </p:txBody>
      </p:sp>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Missing outcome multiple imputation</a:t>
            </a:r>
          </a:p>
        </p:txBody>
      </p:sp>
      <p:sp>
        <p:nvSpPr>
          <p:cNvPr id="4" name="Segnaposto contenuto 3">
            <a:extLst>
              <a:ext uri="{FF2B5EF4-FFF2-40B4-BE49-F238E27FC236}">
                <a16:creationId xmlns:a16="http://schemas.microsoft.com/office/drawing/2014/main" id="{ECD3D90C-C27B-78D5-F5BA-957D5B331D08}"/>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In addition to the multivariate analysis, we also explored if </a:t>
            </a:r>
            <a:r>
              <a:rPr kumimoji="0" lang="en-US" sz="2400" b="1" i="0" u="none" strike="noStrike" kern="1200" cap="none" spc="0" normalizeH="0" baseline="0" noProof="0" dirty="0">
                <a:ln>
                  <a:noFill/>
                </a:ln>
                <a:solidFill>
                  <a:prstClr val="black"/>
                </a:solidFill>
                <a:effectLst/>
                <a:uLnTx/>
                <a:uFillTx/>
                <a:ea typeface="微软雅黑"/>
                <a:cs typeface="Calibri" panose="020F0502020204030204" pitchFamily="34" charset="0"/>
              </a:rPr>
              <a:t>imputing</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the </a:t>
            </a:r>
            <a:r>
              <a:rPr kumimoji="0" lang="en-US" sz="2400" b="1" i="0" u="none" strike="noStrike" kern="1200" cap="none" spc="0" normalizeH="0" baseline="0" noProof="0" dirty="0">
                <a:ln>
                  <a:noFill/>
                </a:ln>
                <a:solidFill>
                  <a:prstClr val="black"/>
                </a:solidFill>
                <a:effectLst/>
                <a:uLnTx/>
                <a:uFillTx/>
                <a:ea typeface="微软雅黑"/>
                <a:cs typeface="Calibri" panose="020F0502020204030204" pitchFamily="34" charset="0"/>
              </a:rPr>
              <a:t>missing outcomes</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could be a viable option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ea typeface="微软雅黑"/>
                <a:cs typeface="Calibri" panose="020F0502020204030204" pitchFamily="34" charset="0"/>
              </a:rPr>
              <a:t>Quartagno</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and Carpenter (2015) MI for IPD-MA with </a:t>
            </a:r>
            <a:r>
              <a:rPr kumimoji="0" lang="en-US" sz="2400" b="1" i="0" u="none" strike="noStrike" kern="1200" cap="none" spc="0" normalizeH="0" baseline="0" noProof="0" dirty="0">
                <a:ln>
                  <a:noFill/>
                </a:ln>
                <a:solidFill>
                  <a:prstClr val="black"/>
                </a:solidFill>
                <a:effectLst/>
                <a:uLnTx/>
                <a:uFillTx/>
                <a:ea typeface="微软雅黑"/>
                <a:cs typeface="Calibri" panose="020F0502020204030204" pitchFamily="34" charset="0"/>
              </a:rPr>
              <a:t>missing covariates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Suggested for other purposes in </a:t>
            </a:r>
            <a:r>
              <a:rPr kumimoji="0" lang="en-US" sz="2400" b="0" i="0" u="none" strike="noStrike" kern="1200" cap="none" spc="0" normalizeH="0" baseline="0" noProof="0" dirty="0" err="1">
                <a:ln>
                  <a:noFill/>
                </a:ln>
                <a:solidFill>
                  <a:prstClr val="black"/>
                </a:solidFill>
                <a:effectLst/>
                <a:uLnTx/>
                <a:uFillTx/>
                <a:ea typeface="微软雅黑"/>
                <a:cs typeface="Calibri" panose="020F0502020204030204" pitchFamily="34" charset="0"/>
              </a:rPr>
              <a:t>Viechtbauer</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(2010)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We use </a:t>
            </a:r>
            <a:r>
              <a:rPr kumimoji="0" lang="en-US" sz="2400" b="1" i="0" u="none" strike="noStrike" kern="1200" cap="none" spc="0" normalizeH="0" baseline="0" noProof="0" dirty="0">
                <a:ln>
                  <a:noFill/>
                </a:ln>
                <a:solidFill>
                  <a:prstClr val="black"/>
                </a:solidFill>
                <a:effectLst/>
                <a:uLnTx/>
                <a:uFillTx/>
                <a:ea typeface="微软雅黑"/>
                <a:cs typeface="Calibri" panose="020F0502020204030204" pitchFamily="34" charset="0"/>
              </a:rPr>
              <a:t>multiple imputation</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to impute the missing outcomes based on a linear regression model.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ea typeface="微软雅黑"/>
                <a:cs typeface="Calibri" panose="020F0502020204030204" pitchFamily="34" charset="0"/>
              </a:rPr>
              <a:t>mice</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and </a:t>
            </a:r>
            <a:r>
              <a:rPr kumimoji="0" lang="en-US" sz="2400" b="1" i="0" u="none" strike="noStrike" kern="1200" cap="none" spc="0" normalizeH="0" baseline="0" noProof="0" dirty="0" err="1">
                <a:ln>
                  <a:noFill/>
                </a:ln>
                <a:solidFill>
                  <a:prstClr val="black"/>
                </a:solidFill>
                <a:effectLst/>
                <a:uLnTx/>
                <a:uFillTx/>
                <a:ea typeface="微软雅黑"/>
                <a:cs typeface="Calibri" panose="020F0502020204030204" pitchFamily="34" charset="0"/>
              </a:rPr>
              <a:t>metafor</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a:t>
            </a:r>
            <a:r>
              <a:rPr kumimoji="0" lang="nl-NL" sz="2400" b="0" i="0" u="none" strike="noStrike" kern="1200" cap="none" spc="0" normalizeH="0" baseline="0" noProof="0" dirty="0">
                <a:ln>
                  <a:noFill/>
                </a:ln>
                <a:solidFill>
                  <a:prstClr val="black"/>
                </a:solidFill>
                <a:effectLst/>
                <a:uLnTx/>
                <a:uFillTx/>
                <a:ea typeface="+mn-ea"/>
                <a:cs typeface="+mn-cs"/>
              </a:rPr>
              <a:t>van Buuren &amp; Groothuis-Oudshoorn, 2011; </a:t>
            </a:r>
            <a:r>
              <a:rPr kumimoji="0" lang="en-US" sz="2400" b="0" i="0" u="none" strike="noStrike" kern="1200" cap="none" spc="0" normalizeH="0" baseline="0" noProof="0" dirty="0" err="1">
                <a:ln>
                  <a:noFill/>
                </a:ln>
                <a:solidFill>
                  <a:prstClr val="black"/>
                </a:solidFill>
                <a:effectLst/>
                <a:uLnTx/>
                <a:uFillTx/>
                <a:ea typeface="微软雅黑"/>
                <a:cs typeface="Calibri" panose="020F0502020204030204" pitchFamily="34" charset="0"/>
              </a:rPr>
              <a:t>Viechtbauer</a:t>
            </a:r>
            <a:r>
              <a:rPr kumimoji="0" lang="en-US" sz="2400" b="0" i="0" u="none" strike="noStrike" kern="1200" cap="none" spc="0" normalizeH="0" baseline="0" noProof="0" dirty="0">
                <a:ln>
                  <a:noFill/>
                </a:ln>
                <a:solidFill>
                  <a:prstClr val="black"/>
                </a:solidFill>
                <a:effectLst/>
                <a:uLnTx/>
                <a:uFillTx/>
                <a:ea typeface="微软雅黑"/>
                <a:cs typeface="Calibri" panose="020F0502020204030204" pitchFamily="34" charset="0"/>
              </a:rPr>
              <a:t>, 2010)</a:t>
            </a:r>
          </a:p>
          <a:p>
            <a:endParaRPr lang="it-IT" dirty="0"/>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12"/>
          </p:nvPr>
        </p:nvSpPr>
        <p:spPr/>
        <p:txBody>
          <a:bodyPr/>
          <a:lstStyle/>
          <a:p>
            <a:fld id="{47FEACEE-25B4-4A2D-B147-27296E36371D}" type="slidenum">
              <a:rPr lang="en-US" altLang="zh-CN" smtClean="0"/>
              <a:pPr/>
              <a:t>21</a:t>
            </a:fld>
            <a:endParaRPr lang="en-US" altLang="zh-CN"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5409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latin typeface="+mn-lt"/>
              </a:rPr>
              <a:t>Comparison</a:t>
            </a:r>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12"/>
          </p:nvPr>
        </p:nvSpPr>
        <p:spPr/>
        <p:txBody>
          <a:bodyPr/>
          <a:lstStyle/>
          <a:p>
            <a:fld id="{47FEACEE-25B4-4A2D-B147-27296E36371D}" type="slidenum">
              <a:rPr lang="en-US" altLang="zh-CN" smtClean="0"/>
              <a:pPr/>
              <a:t>22</a:t>
            </a:fld>
            <a:endParaRPr lang="en-US" altLang="zh-CN" dirty="0"/>
          </a:p>
        </p:txBody>
      </p:sp>
      <p:sp>
        <p:nvSpPr>
          <p:cNvPr id="6" name="Content Placeholder 2">
            <a:extLst>
              <a:ext uri="{FF2B5EF4-FFF2-40B4-BE49-F238E27FC236}">
                <a16:creationId xmlns:a16="http://schemas.microsoft.com/office/drawing/2014/main" id="{3E7DA958-C3B6-41C7-914B-5E0897ABEC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10" name="Table 9">
            <a:extLst>
              <a:ext uri="{FF2B5EF4-FFF2-40B4-BE49-F238E27FC236}">
                <a16:creationId xmlns:a16="http://schemas.microsoft.com/office/drawing/2014/main" id="{A530F7C1-F9AB-4FC2-9D3A-1504CE4CD13F}"/>
              </a:ext>
            </a:extLst>
          </p:cNvPr>
          <p:cNvGraphicFramePr>
            <a:graphicFrameLocks noGrp="1"/>
          </p:cNvGraphicFramePr>
          <p:nvPr>
            <p:extLst>
              <p:ext uri="{D42A27DB-BD31-4B8C-83A1-F6EECF244321}">
                <p14:modId xmlns:p14="http://schemas.microsoft.com/office/powerpoint/2010/main" val="2752113086"/>
              </p:ext>
            </p:extLst>
          </p:nvPr>
        </p:nvGraphicFramePr>
        <p:xfrm>
          <a:off x="1321323" y="1784668"/>
          <a:ext cx="9549353" cy="1616399"/>
        </p:xfrm>
        <a:graphic>
          <a:graphicData uri="http://schemas.openxmlformats.org/drawingml/2006/table">
            <a:tbl>
              <a:tblPr/>
              <a:tblGrid>
                <a:gridCol w="868123">
                  <a:extLst>
                    <a:ext uri="{9D8B030D-6E8A-4147-A177-3AD203B41FA5}">
                      <a16:colId xmlns:a16="http://schemas.microsoft.com/office/drawing/2014/main" val="3261497646"/>
                    </a:ext>
                  </a:extLst>
                </a:gridCol>
                <a:gridCol w="868123">
                  <a:extLst>
                    <a:ext uri="{9D8B030D-6E8A-4147-A177-3AD203B41FA5}">
                      <a16:colId xmlns:a16="http://schemas.microsoft.com/office/drawing/2014/main" val="1301321071"/>
                    </a:ext>
                  </a:extLst>
                </a:gridCol>
                <a:gridCol w="868123">
                  <a:extLst>
                    <a:ext uri="{9D8B030D-6E8A-4147-A177-3AD203B41FA5}">
                      <a16:colId xmlns:a16="http://schemas.microsoft.com/office/drawing/2014/main" val="2406213678"/>
                    </a:ext>
                  </a:extLst>
                </a:gridCol>
                <a:gridCol w="868123">
                  <a:extLst>
                    <a:ext uri="{9D8B030D-6E8A-4147-A177-3AD203B41FA5}">
                      <a16:colId xmlns:a16="http://schemas.microsoft.com/office/drawing/2014/main" val="3164737731"/>
                    </a:ext>
                  </a:extLst>
                </a:gridCol>
                <a:gridCol w="868123">
                  <a:extLst>
                    <a:ext uri="{9D8B030D-6E8A-4147-A177-3AD203B41FA5}">
                      <a16:colId xmlns:a16="http://schemas.microsoft.com/office/drawing/2014/main" val="571517906"/>
                    </a:ext>
                  </a:extLst>
                </a:gridCol>
                <a:gridCol w="868123">
                  <a:extLst>
                    <a:ext uri="{9D8B030D-6E8A-4147-A177-3AD203B41FA5}">
                      <a16:colId xmlns:a16="http://schemas.microsoft.com/office/drawing/2014/main" val="683680771"/>
                    </a:ext>
                  </a:extLst>
                </a:gridCol>
                <a:gridCol w="868123">
                  <a:extLst>
                    <a:ext uri="{9D8B030D-6E8A-4147-A177-3AD203B41FA5}">
                      <a16:colId xmlns:a16="http://schemas.microsoft.com/office/drawing/2014/main" val="4231964795"/>
                    </a:ext>
                  </a:extLst>
                </a:gridCol>
                <a:gridCol w="868123">
                  <a:extLst>
                    <a:ext uri="{9D8B030D-6E8A-4147-A177-3AD203B41FA5}">
                      <a16:colId xmlns:a16="http://schemas.microsoft.com/office/drawing/2014/main" val="84236509"/>
                    </a:ext>
                  </a:extLst>
                </a:gridCol>
                <a:gridCol w="868123">
                  <a:extLst>
                    <a:ext uri="{9D8B030D-6E8A-4147-A177-3AD203B41FA5}">
                      <a16:colId xmlns:a16="http://schemas.microsoft.com/office/drawing/2014/main" val="1559810930"/>
                    </a:ext>
                  </a:extLst>
                </a:gridCol>
                <a:gridCol w="868123">
                  <a:extLst>
                    <a:ext uri="{9D8B030D-6E8A-4147-A177-3AD203B41FA5}">
                      <a16:colId xmlns:a16="http://schemas.microsoft.com/office/drawing/2014/main" val="559904372"/>
                    </a:ext>
                  </a:extLst>
                </a:gridCol>
                <a:gridCol w="868123">
                  <a:extLst>
                    <a:ext uri="{9D8B030D-6E8A-4147-A177-3AD203B41FA5}">
                      <a16:colId xmlns:a16="http://schemas.microsoft.com/office/drawing/2014/main" val="1688881382"/>
                    </a:ext>
                  </a:extLst>
                </a:gridCol>
              </a:tblGrid>
              <a:tr h="439023">
                <a:tc>
                  <a:txBody>
                    <a:bodyPr/>
                    <a:lstStyle/>
                    <a:p>
                      <a:pPr algn="l" fontAlgn="b"/>
                      <a:r>
                        <a:rPr lang="de-AT" sz="1600" b="0" i="0" u="none" strike="noStrike" dirty="0">
                          <a:solidFill>
                            <a:srgbClr val="000000"/>
                          </a:solidFill>
                          <a:effectLst/>
                          <a:latin typeface="+mn-lt"/>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de-AT" sz="1600" b="1" i="0" u="none" strike="noStrike" dirty="0">
                          <a:solidFill>
                            <a:srgbClr val="000000"/>
                          </a:solidFill>
                          <a:effectLst/>
                          <a:latin typeface="+mn-lt"/>
                        </a:rPr>
                        <a:t>Univariate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de-AT" sz="1600" b="1" i="0" u="none" strike="noStrike">
                          <a:solidFill>
                            <a:srgbClr val="000000"/>
                          </a:solidFill>
                          <a:effectLst/>
                          <a:latin typeface="+mn-lt"/>
                        </a:rPr>
                        <a:t>Multivariate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de-AT" sz="1600" b="1" i="0" u="none" strike="noStrike" dirty="0">
                          <a:solidFill>
                            <a:srgbClr val="000000"/>
                          </a:solidFill>
                          <a:effectLst/>
                          <a:latin typeface="+mn-lt"/>
                        </a:rPr>
                        <a:t>SEM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de-AT" sz="1600" b="1" i="0" u="none" strike="noStrike" dirty="0">
                          <a:solidFill>
                            <a:srgbClr val="000000"/>
                          </a:solidFill>
                          <a:effectLst/>
                          <a:latin typeface="+mn-lt"/>
                        </a:rPr>
                        <a:t>MI</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de-AT" sz="1600" b="1" i="0" u="none" strike="noStrike" dirty="0">
                          <a:solidFill>
                            <a:srgbClr val="000000"/>
                          </a:solidFill>
                          <a:effectLst/>
                          <a:latin typeface="+mn-lt"/>
                        </a:rPr>
                        <a:t>Riley Method</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516154896"/>
                  </a:ext>
                </a:extLst>
              </a:tr>
              <a:tr h="419510">
                <a:tc>
                  <a:txBody>
                    <a:bodyPr/>
                    <a:lstStyle/>
                    <a:p>
                      <a:pPr algn="l" fontAlgn="b"/>
                      <a:r>
                        <a:rPr lang="de-AT" sz="1600" b="0" i="0" u="none" strike="noStrike" dirty="0">
                          <a:solidFill>
                            <a:srgbClr val="000000"/>
                          </a:solidFill>
                          <a:effectLst/>
                          <a:latin typeface="+mn-lt"/>
                        </a:rPr>
                        <a:t>Variable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err="1">
                          <a:solidFill>
                            <a:srgbClr val="000000"/>
                          </a:solidFill>
                          <a:effectLst/>
                          <a:latin typeface="+mn-lt"/>
                        </a:rPr>
                        <a:t>Estimate</a:t>
                      </a:r>
                      <a:endParaRPr lang="de-AT" sz="16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a:solidFill>
                            <a:srgbClr val="000000"/>
                          </a:solidFill>
                          <a:effectLst/>
                          <a:latin typeface="+mn-lt"/>
                        </a:rPr>
                        <a:t>Std. </a:t>
                      </a:r>
                      <a:r>
                        <a:rPr lang="de-AT" sz="1600" b="1" i="0" u="none" strike="noStrike" dirty="0" err="1">
                          <a:solidFill>
                            <a:srgbClr val="000000"/>
                          </a:solidFill>
                          <a:effectLst/>
                          <a:latin typeface="+mn-lt"/>
                        </a:rPr>
                        <a:t>Err</a:t>
                      </a:r>
                      <a:r>
                        <a:rPr lang="de-AT" sz="1600" b="1"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err="1">
                          <a:solidFill>
                            <a:srgbClr val="000000"/>
                          </a:solidFill>
                          <a:effectLst/>
                          <a:latin typeface="+mn-lt"/>
                        </a:rPr>
                        <a:t>Estimate</a:t>
                      </a:r>
                      <a:endParaRPr lang="de-AT" sz="16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a:solidFill>
                            <a:srgbClr val="000000"/>
                          </a:solidFill>
                          <a:effectLst/>
                          <a:latin typeface="+mn-lt"/>
                        </a:rPr>
                        <a:t>Std. </a:t>
                      </a:r>
                      <a:r>
                        <a:rPr lang="de-AT" sz="1600" b="1" i="0" u="none" strike="noStrike" dirty="0" err="1">
                          <a:solidFill>
                            <a:srgbClr val="000000"/>
                          </a:solidFill>
                          <a:effectLst/>
                          <a:latin typeface="+mn-lt"/>
                        </a:rPr>
                        <a:t>Err</a:t>
                      </a:r>
                      <a:r>
                        <a:rPr lang="de-AT" sz="1600" b="1"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err="1">
                          <a:solidFill>
                            <a:srgbClr val="000000"/>
                          </a:solidFill>
                          <a:effectLst/>
                          <a:latin typeface="+mn-lt"/>
                        </a:rPr>
                        <a:t>Estimate</a:t>
                      </a:r>
                      <a:endParaRPr lang="de-AT" sz="16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a:solidFill>
                            <a:srgbClr val="000000"/>
                          </a:solidFill>
                          <a:effectLst/>
                          <a:latin typeface="+mn-lt"/>
                        </a:rPr>
                        <a:t>Std. </a:t>
                      </a:r>
                      <a:r>
                        <a:rPr lang="de-AT" sz="1600" b="1" i="0" u="none" strike="noStrike" dirty="0" err="1">
                          <a:solidFill>
                            <a:srgbClr val="000000"/>
                          </a:solidFill>
                          <a:effectLst/>
                          <a:latin typeface="+mn-lt"/>
                        </a:rPr>
                        <a:t>Err</a:t>
                      </a:r>
                      <a:r>
                        <a:rPr lang="de-AT" sz="1600" b="1"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err="1">
                          <a:solidFill>
                            <a:srgbClr val="000000"/>
                          </a:solidFill>
                          <a:effectLst/>
                          <a:latin typeface="+mn-lt"/>
                        </a:rPr>
                        <a:t>Estimate</a:t>
                      </a:r>
                      <a:endParaRPr lang="de-AT" sz="16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a:solidFill>
                            <a:srgbClr val="000000"/>
                          </a:solidFill>
                          <a:effectLst/>
                          <a:latin typeface="+mn-lt"/>
                        </a:rPr>
                        <a:t>Std. </a:t>
                      </a:r>
                      <a:r>
                        <a:rPr lang="de-AT" sz="1600" b="1" i="0" u="none" strike="noStrike" dirty="0" err="1">
                          <a:solidFill>
                            <a:srgbClr val="000000"/>
                          </a:solidFill>
                          <a:effectLst/>
                          <a:latin typeface="+mn-lt"/>
                        </a:rPr>
                        <a:t>Err</a:t>
                      </a:r>
                      <a:r>
                        <a:rPr lang="de-AT" sz="1600" b="1"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err="1">
                          <a:solidFill>
                            <a:srgbClr val="000000"/>
                          </a:solidFill>
                          <a:effectLst/>
                          <a:latin typeface="+mn-lt"/>
                        </a:rPr>
                        <a:t>Estimate</a:t>
                      </a:r>
                      <a:endParaRPr lang="de-AT" sz="16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AT" sz="1600" b="1" i="0" u="none" strike="noStrike" dirty="0">
                          <a:solidFill>
                            <a:srgbClr val="000000"/>
                          </a:solidFill>
                          <a:effectLst/>
                          <a:latin typeface="+mn-lt"/>
                        </a:rPr>
                        <a:t>Std. </a:t>
                      </a:r>
                      <a:r>
                        <a:rPr lang="de-AT" sz="1600" b="1" i="0" u="none" strike="noStrike" dirty="0" err="1">
                          <a:solidFill>
                            <a:srgbClr val="000000"/>
                          </a:solidFill>
                          <a:effectLst/>
                          <a:latin typeface="+mn-lt"/>
                        </a:rPr>
                        <a:t>Err</a:t>
                      </a:r>
                      <a:r>
                        <a:rPr lang="de-AT" sz="1600" b="1"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9679999"/>
                  </a:ext>
                </a:extLst>
              </a:tr>
              <a:tr h="390243">
                <a:tc>
                  <a:txBody>
                    <a:bodyPr/>
                    <a:lstStyle/>
                    <a:p>
                      <a:pPr algn="l" fontAlgn="b"/>
                      <a:r>
                        <a:rPr lang="de-AT" sz="1600" b="0" i="0" u="none" strike="noStrike" dirty="0">
                          <a:solidFill>
                            <a:srgbClr val="000000"/>
                          </a:solidFill>
                          <a:effectLst/>
                          <a:latin typeface="+mn-lt"/>
                        </a:rPr>
                        <a:t>CR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3.257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algn="ctr" fontAlgn="b"/>
                      <a:r>
                        <a:rPr lang="de-AT" sz="1600" b="0" i="0" u="none" strike="noStrike" dirty="0">
                          <a:solidFill>
                            <a:srgbClr val="000000"/>
                          </a:solidFill>
                          <a:effectLst/>
                          <a:latin typeface="+mn-lt"/>
                        </a:rPr>
                        <a:t>0.223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algn="ctr" fontAlgn="b"/>
                      <a:r>
                        <a:rPr lang="de-AT" sz="1600" b="0" i="0" u="none" strike="noStrike" dirty="0">
                          <a:solidFill>
                            <a:srgbClr val="000000"/>
                          </a:solidFill>
                          <a:effectLst/>
                          <a:latin typeface="+mn-lt"/>
                        </a:rPr>
                        <a:t>3.296</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de-AT" sz="1600" b="0" i="0" u="none" strike="noStrike" dirty="0">
                          <a:solidFill>
                            <a:srgbClr val="000000"/>
                          </a:solidFill>
                          <a:effectLst/>
                          <a:latin typeface="+mn-lt"/>
                        </a:rPr>
                        <a:t>0.201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de-AT" sz="1600" b="0" i="0" u="none" strike="noStrike" dirty="0">
                          <a:solidFill>
                            <a:srgbClr val="000000"/>
                          </a:solidFill>
                          <a:effectLst/>
                          <a:latin typeface="+mn-lt"/>
                        </a:rPr>
                        <a:t>3.298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0.200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3.298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a:solidFill>
                            <a:srgbClr val="000000"/>
                          </a:solidFill>
                          <a:effectLst/>
                          <a:latin typeface="+mn-lt"/>
                        </a:rPr>
                        <a:t>0.201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a:solidFill>
                            <a:srgbClr val="000000"/>
                          </a:solidFill>
                          <a:effectLst/>
                          <a:latin typeface="+mn-lt"/>
                        </a:rPr>
                        <a:t>3.259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a:solidFill>
                            <a:srgbClr val="000000"/>
                          </a:solidFill>
                          <a:effectLst/>
                          <a:latin typeface="+mn-lt"/>
                        </a:rPr>
                        <a:t>0.208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162882"/>
                  </a:ext>
                </a:extLst>
              </a:tr>
              <a:tr h="367623">
                <a:tc>
                  <a:txBody>
                    <a:bodyPr/>
                    <a:lstStyle/>
                    <a:p>
                      <a:pPr algn="l" fontAlgn="b"/>
                      <a:r>
                        <a:rPr lang="de-AT" sz="1600" b="0" i="0" u="none" strike="noStrike" dirty="0">
                          <a:solidFill>
                            <a:srgbClr val="000000"/>
                          </a:solidFill>
                          <a:effectLst/>
                          <a:latin typeface="+mn-lt"/>
                        </a:rPr>
                        <a:t>SR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3.403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ECE"/>
                    </a:solidFill>
                  </a:tcPr>
                </a:tc>
                <a:tc>
                  <a:txBody>
                    <a:bodyPr/>
                    <a:lstStyle/>
                    <a:p>
                      <a:pPr algn="ctr" fontAlgn="b"/>
                      <a:r>
                        <a:rPr lang="de-AT" sz="1600" b="0" i="0" u="none" strike="noStrike" dirty="0">
                          <a:solidFill>
                            <a:srgbClr val="000000"/>
                          </a:solidFill>
                          <a:effectLst/>
                          <a:latin typeface="+mn-lt"/>
                        </a:rPr>
                        <a:t>0.232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ECE"/>
                    </a:solidFill>
                  </a:tcPr>
                </a:tc>
                <a:tc>
                  <a:txBody>
                    <a:bodyPr/>
                    <a:lstStyle/>
                    <a:p>
                      <a:pPr algn="ctr" fontAlgn="b"/>
                      <a:r>
                        <a:rPr lang="de-AT" sz="1600" b="0" i="0" u="none" strike="noStrike" dirty="0">
                          <a:solidFill>
                            <a:srgbClr val="000000"/>
                          </a:solidFill>
                          <a:effectLst/>
                          <a:latin typeface="+mn-lt"/>
                        </a:rPr>
                        <a:t>3.328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5FF"/>
                    </a:solidFill>
                  </a:tcPr>
                </a:tc>
                <a:tc>
                  <a:txBody>
                    <a:bodyPr/>
                    <a:lstStyle/>
                    <a:p>
                      <a:pPr algn="ctr" fontAlgn="b"/>
                      <a:r>
                        <a:rPr lang="de-AT" sz="1600" b="0" i="0" u="none" strike="noStrike" dirty="0">
                          <a:solidFill>
                            <a:srgbClr val="000000"/>
                          </a:solidFill>
                          <a:effectLst/>
                          <a:latin typeface="+mn-lt"/>
                        </a:rPr>
                        <a:t>0.208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5FF"/>
                    </a:solidFill>
                  </a:tcPr>
                </a:tc>
                <a:tc>
                  <a:txBody>
                    <a:bodyPr/>
                    <a:lstStyle/>
                    <a:p>
                      <a:pPr algn="ctr" fontAlgn="b"/>
                      <a:r>
                        <a:rPr lang="de-AT" sz="1600" b="0" i="0" u="none" strike="noStrike" dirty="0">
                          <a:solidFill>
                            <a:srgbClr val="000000"/>
                          </a:solidFill>
                          <a:effectLst/>
                          <a:latin typeface="+mn-lt"/>
                        </a:rPr>
                        <a:t>3.328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0.203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3.327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0.203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3.353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AT" sz="1600" b="0" i="0" u="none" strike="noStrike" dirty="0">
                          <a:solidFill>
                            <a:srgbClr val="000000"/>
                          </a:solidFill>
                          <a:effectLst/>
                          <a:latin typeface="+mn-lt"/>
                        </a:rPr>
                        <a:t>0.21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886429"/>
                  </a:ext>
                </a:extLst>
              </a:tr>
            </a:tbl>
          </a:graphicData>
        </a:graphic>
      </p:graphicFrame>
      <p:graphicFrame>
        <p:nvGraphicFramePr>
          <p:cNvPr id="11" name="Table 10">
            <a:extLst>
              <a:ext uri="{FF2B5EF4-FFF2-40B4-BE49-F238E27FC236}">
                <a16:creationId xmlns:a16="http://schemas.microsoft.com/office/drawing/2014/main" id="{D590B026-CCDB-499F-AA13-D7BD23B83AB8}"/>
              </a:ext>
            </a:extLst>
          </p:cNvPr>
          <p:cNvGraphicFramePr>
            <a:graphicFrameLocks noGrp="1"/>
          </p:cNvGraphicFramePr>
          <p:nvPr>
            <p:extLst>
              <p:ext uri="{D42A27DB-BD31-4B8C-83A1-F6EECF244321}">
                <p14:modId xmlns:p14="http://schemas.microsoft.com/office/powerpoint/2010/main" val="4246789479"/>
              </p:ext>
            </p:extLst>
          </p:nvPr>
        </p:nvGraphicFramePr>
        <p:xfrm>
          <a:off x="1320611" y="3877476"/>
          <a:ext cx="8182468" cy="1617963"/>
        </p:xfrm>
        <a:graphic>
          <a:graphicData uri="http://schemas.openxmlformats.org/drawingml/2006/table">
            <a:tbl>
              <a:tblPr>
                <a:tableStyleId>{5C22544A-7EE6-4342-B048-85BDC9FD1C3A}</a:tableStyleId>
              </a:tblPr>
              <a:tblGrid>
                <a:gridCol w="876692">
                  <a:extLst>
                    <a:ext uri="{9D8B030D-6E8A-4147-A177-3AD203B41FA5}">
                      <a16:colId xmlns:a16="http://schemas.microsoft.com/office/drawing/2014/main" val="3010860617"/>
                    </a:ext>
                  </a:extLst>
                </a:gridCol>
                <a:gridCol w="913222">
                  <a:extLst>
                    <a:ext uri="{9D8B030D-6E8A-4147-A177-3AD203B41FA5}">
                      <a16:colId xmlns:a16="http://schemas.microsoft.com/office/drawing/2014/main" val="4171871550"/>
                    </a:ext>
                  </a:extLst>
                </a:gridCol>
                <a:gridCol w="913222">
                  <a:extLst>
                    <a:ext uri="{9D8B030D-6E8A-4147-A177-3AD203B41FA5}">
                      <a16:colId xmlns:a16="http://schemas.microsoft.com/office/drawing/2014/main" val="1781562000"/>
                    </a:ext>
                  </a:extLst>
                </a:gridCol>
                <a:gridCol w="913222">
                  <a:extLst>
                    <a:ext uri="{9D8B030D-6E8A-4147-A177-3AD203B41FA5}">
                      <a16:colId xmlns:a16="http://schemas.microsoft.com/office/drawing/2014/main" val="3044431769"/>
                    </a:ext>
                  </a:extLst>
                </a:gridCol>
                <a:gridCol w="913222">
                  <a:extLst>
                    <a:ext uri="{9D8B030D-6E8A-4147-A177-3AD203B41FA5}">
                      <a16:colId xmlns:a16="http://schemas.microsoft.com/office/drawing/2014/main" val="2383337982"/>
                    </a:ext>
                  </a:extLst>
                </a:gridCol>
                <a:gridCol w="913222">
                  <a:extLst>
                    <a:ext uri="{9D8B030D-6E8A-4147-A177-3AD203B41FA5}">
                      <a16:colId xmlns:a16="http://schemas.microsoft.com/office/drawing/2014/main" val="3922259878"/>
                    </a:ext>
                  </a:extLst>
                </a:gridCol>
                <a:gridCol w="913222">
                  <a:extLst>
                    <a:ext uri="{9D8B030D-6E8A-4147-A177-3AD203B41FA5}">
                      <a16:colId xmlns:a16="http://schemas.microsoft.com/office/drawing/2014/main" val="3684962704"/>
                    </a:ext>
                  </a:extLst>
                </a:gridCol>
                <a:gridCol w="913222">
                  <a:extLst>
                    <a:ext uri="{9D8B030D-6E8A-4147-A177-3AD203B41FA5}">
                      <a16:colId xmlns:a16="http://schemas.microsoft.com/office/drawing/2014/main" val="3969498057"/>
                    </a:ext>
                  </a:extLst>
                </a:gridCol>
                <a:gridCol w="913222">
                  <a:extLst>
                    <a:ext uri="{9D8B030D-6E8A-4147-A177-3AD203B41FA5}">
                      <a16:colId xmlns:a16="http://schemas.microsoft.com/office/drawing/2014/main" val="3061644830"/>
                    </a:ext>
                  </a:extLst>
                </a:gridCol>
              </a:tblGrid>
              <a:tr h="471342">
                <a:tc>
                  <a:txBody>
                    <a:bodyPr/>
                    <a:lstStyle/>
                    <a:p>
                      <a:pPr algn="l" fontAlgn="ctr"/>
                      <a:r>
                        <a:rPr lang="en-US" sz="1600" u="none" strike="noStrike" dirty="0">
                          <a:effectLst/>
                          <a:latin typeface="+mn-lt"/>
                          <a:cs typeface="Calibri" panose="020F0502020204030204" pitchFamily="34" charset="0"/>
                        </a:rPr>
                        <a:t> </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US" sz="1600" b="1" u="none" strike="noStrike" dirty="0">
                          <a:effectLst/>
                          <a:latin typeface="+mn-lt"/>
                          <a:cs typeface="Calibri" panose="020F0502020204030204" pitchFamily="34" charset="0"/>
                        </a:rPr>
                        <a:t>Univariate</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ctr"/>
                      <a:r>
                        <a:rPr lang="en-US" sz="1600" b="1" u="none" strike="noStrike" dirty="0">
                          <a:effectLst/>
                          <a:latin typeface="+mn-lt"/>
                          <a:cs typeface="Calibri" panose="020F0502020204030204" pitchFamily="34" charset="0"/>
                        </a:rPr>
                        <a:t>Multivariate</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ctr"/>
                      <a:r>
                        <a:rPr lang="en-US" sz="1600" b="1" u="none" strike="noStrike" dirty="0">
                          <a:effectLst/>
                          <a:latin typeface="+mn-lt"/>
                          <a:cs typeface="Calibri" panose="020F0502020204030204" pitchFamily="34" charset="0"/>
                        </a:rPr>
                        <a:t>SEM</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ctr"/>
                      <a:r>
                        <a:rPr lang="en-US" sz="1600" b="1" u="none" strike="noStrike" dirty="0">
                          <a:effectLst/>
                          <a:latin typeface="+mn-lt"/>
                          <a:cs typeface="Calibri" panose="020F0502020204030204" pitchFamily="34" charset="0"/>
                        </a:rPr>
                        <a:t>Riley Method</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547075561"/>
                  </a:ext>
                </a:extLst>
              </a:tr>
              <a:tr h="414779">
                <a:tc>
                  <a:txBody>
                    <a:bodyPr/>
                    <a:lstStyle/>
                    <a:p>
                      <a:pPr algn="l" fontAlgn="ctr"/>
                      <a:r>
                        <a:rPr lang="en-US" sz="1600" u="none" strike="noStrike" dirty="0">
                          <a:effectLst/>
                          <a:latin typeface="+mn-lt"/>
                          <a:cs typeface="Calibri" panose="020F0502020204030204" pitchFamily="34" charset="0"/>
                        </a:rPr>
                        <a:t>Variable</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Estimate</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Std. Err.</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Estimate</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Std. Err.</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a:effectLst/>
                          <a:latin typeface="+mn-lt"/>
                          <a:cs typeface="Calibri" panose="020F0502020204030204" pitchFamily="34" charset="0"/>
                        </a:rPr>
                        <a:t>Estimate</a:t>
                      </a:r>
                      <a:endParaRPr lang="de-AT" sz="1600" b="1"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Std. Err.</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Estimate</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u="none" strike="noStrike" dirty="0">
                          <a:effectLst/>
                          <a:latin typeface="+mn-lt"/>
                          <a:cs typeface="Calibri" panose="020F0502020204030204" pitchFamily="34" charset="0"/>
                        </a:rPr>
                        <a:t>Std. Err.</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434017"/>
                  </a:ext>
                </a:extLst>
              </a:tr>
              <a:tr h="373623">
                <a:tc>
                  <a:txBody>
                    <a:bodyPr/>
                    <a:lstStyle/>
                    <a:p>
                      <a:pPr algn="l" fontAlgn="ctr"/>
                      <a:r>
                        <a:rPr lang="en-US" sz="1600" u="none" strike="noStrike" dirty="0">
                          <a:effectLst/>
                          <a:latin typeface="+mn-lt"/>
                          <a:cs typeface="Calibri" panose="020F0502020204030204" pitchFamily="34" charset="0"/>
                        </a:rPr>
                        <a:t>CR</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3.329</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DBD"/>
                    </a:solidFill>
                  </a:tcPr>
                </a:tc>
                <a:tc>
                  <a:txBody>
                    <a:bodyPr/>
                    <a:lstStyle/>
                    <a:p>
                      <a:pPr algn="ctr" fontAlgn="ctr"/>
                      <a:r>
                        <a:rPr lang="en-US" sz="1600" u="none" strike="noStrike" dirty="0">
                          <a:effectLst/>
                          <a:latin typeface="+mn-lt"/>
                          <a:cs typeface="Calibri" panose="020F0502020204030204" pitchFamily="34" charset="0"/>
                        </a:rPr>
                        <a:t>0.196</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DBD"/>
                    </a:solidFill>
                  </a:tcPr>
                </a:tc>
                <a:tc>
                  <a:txBody>
                    <a:bodyPr/>
                    <a:lstStyle/>
                    <a:p>
                      <a:pPr algn="ctr" fontAlgn="ctr"/>
                      <a:r>
                        <a:rPr lang="en-US" sz="1600" u="none" strike="noStrike" dirty="0">
                          <a:effectLst/>
                          <a:latin typeface="+mn-lt"/>
                          <a:cs typeface="Calibri" panose="020F0502020204030204" pitchFamily="34" charset="0"/>
                        </a:rPr>
                        <a:t>3.330</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ctr"/>
                      <a:r>
                        <a:rPr lang="en-US" sz="1600" u="none" strike="noStrike" dirty="0">
                          <a:effectLst/>
                          <a:latin typeface="+mn-lt"/>
                          <a:cs typeface="Calibri" panose="020F0502020204030204" pitchFamily="34" charset="0"/>
                        </a:rPr>
                        <a:t>0.196</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ctr"/>
                      <a:r>
                        <a:rPr lang="en-US" sz="1600" u="none" strike="noStrike">
                          <a:effectLst/>
                          <a:latin typeface="+mn-lt"/>
                          <a:cs typeface="Calibri" panose="020F0502020204030204" pitchFamily="34" charset="0"/>
                        </a:rPr>
                        <a:t>3.330</a:t>
                      </a:r>
                      <a:endParaRPr lang="de-AT" sz="1600" b="0"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a:effectLst/>
                          <a:latin typeface="+mn-lt"/>
                          <a:cs typeface="Calibri" panose="020F0502020204030204" pitchFamily="34" charset="0"/>
                        </a:rPr>
                        <a:t>0.196</a:t>
                      </a:r>
                      <a:endParaRPr lang="de-AT" sz="1600" b="0" i="0" u="none" strike="noStrike">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3.331</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0.197</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65430"/>
                  </a:ext>
                </a:extLst>
              </a:tr>
              <a:tr h="358219">
                <a:tc>
                  <a:txBody>
                    <a:bodyPr/>
                    <a:lstStyle/>
                    <a:p>
                      <a:pPr algn="l" fontAlgn="ctr"/>
                      <a:r>
                        <a:rPr lang="en-US" sz="1600" u="none" strike="noStrike" dirty="0">
                          <a:effectLst/>
                          <a:latin typeface="+mn-lt"/>
                          <a:cs typeface="Calibri" panose="020F0502020204030204" pitchFamily="34" charset="0"/>
                        </a:rPr>
                        <a:t>SR</a:t>
                      </a:r>
                      <a:endParaRPr lang="de-AT" sz="1600" b="1"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3.378</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ECE"/>
                    </a:solidFill>
                  </a:tcPr>
                </a:tc>
                <a:tc>
                  <a:txBody>
                    <a:bodyPr/>
                    <a:lstStyle/>
                    <a:p>
                      <a:pPr algn="ctr" fontAlgn="ctr"/>
                      <a:r>
                        <a:rPr lang="en-US" sz="1600" u="none" strike="noStrike" dirty="0">
                          <a:effectLst/>
                          <a:latin typeface="+mn-lt"/>
                          <a:cs typeface="Calibri" panose="020F0502020204030204" pitchFamily="34" charset="0"/>
                        </a:rPr>
                        <a:t>0.205</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ECE"/>
                    </a:solidFill>
                  </a:tcPr>
                </a:tc>
                <a:tc>
                  <a:txBody>
                    <a:bodyPr/>
                    <a:lstStyle/>
                    <a:p>
                      <a:pPr algn="ctr" fontAlgn="ctr"/>
                      <a:r>
                        <a:rPr lang="en-US" sz="1600" u="none" strike="noStrike" dirty="0">
                          <a:effectLst/>
                          <a:latin typeface="+mn-lt"/>
                          <a:cs typeface="Calibri" panose="020F0502020204030204" pitchFamily="34" charset="0"/>
                        </a:rPr>
                        <a:t>3.382</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5FF"/>
                    </a:solidFill>
                  </a:tcPr>
                </a:tc>
                <a:tc>
                  <a:txBody>
                    <a:bodyPr/>
                    <a:lstStyle/>
                    <a:p>
                      <a:pPr algn="ctr" fontAlgn="ctr"/>
                      <a:r>
                        <a:rPr lang="en-US" sz="1600" u="none" strike="noStrike" dirty="0">
                          <a:effectLst/>
                          <a:latin typeface="+mn-lt"/>
                          <a:cs typeface="Calibri" panose="020F0502020204030204" pitchFamily="34" charset="0"/>
                        </a:rPr>
                        <a:t>0.205</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5FF"/>
                    </a:solidFill>
                  </a:tcPr>
                </a:tc>
                <a:tc>
                  <a:txBody>
                    <a:bodyPr/>
                    <a:lstStyle/>
                    <a:p>
                      <a:pPr algn="ctr" fontAlgn="ctr"/>
                      <a:r>
                        <a:rPr lang="en-US" sz="1600" u="none" strike="noStrike" dirty="0">
                          <a:effectLst/>
                          <a:latin typeface="+mn-lt"/>
                          <a:cs typeface="Calibri" panose="020F0502020204030204" pitchFamily="34" charset="0"/>
                        </a:rPr>
                        <a:t>3.382</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0.205</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3.381</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mn-lt"/>
                          <a:cs typeface="Calibri" panose="020F0502020204030204" pitchFamily="34" charset="0"/>
                        </a:rPr>
                        <a:t>0.205</a:t>
                      </a:r>
                      <a:endParaRPr lang="de-AT" sz="16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869245"/>
                  </a:ext>
                </a:extLst>
              </a:tr>
            </a:tbl>
          </a:graphicData>
        </a:graphic>
      </p:graphicFrame>
    </p:spTree>
    <p:extLst>
      <p:ext uri="{BB962C8B-B14F-4D97-AF65-F5344CB8AC3E}">
        <p14:creationId xmlns:p14="http://schemas.microsoft.com/office/powerpoint/2010/main" val="33775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26B3A2FA-E877-4DE2-816D-3F23C808DEED}"/>
              </a:ext>
            </a:extLst>
          </p:cNvPr>
          <p:cNvSpPr/>
          <p:nvPr/>
        </p:nvSpPr>
        <p:spPr>
          <a:xfrm>
            <a:off x="4722043" y="1"/>
            <a:ext cx="746995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Comparison</a:t>
            </a:r>
          </a:p>
        </p:txBody>
      </p:sp>
      <p:sp>
        <p:nvSpPr>
          <p:cNvPr id="7" name="TextBox 6">
            <a:extLst>
              <a:ext uri="{FF2B5EF4-FFF2-40B4-BE49-F238E27FC236}">
                <a16:creationId xmlns:a16="http://schemas.microsoft.com/office/drawing/2014/main" id="{26D3F9A4-A967-4A12-8E9D-AB04C5274F94}"/>
              </a:ext>
            </a:extLst>
          </p:cNvPr>
          <p:cNvSpPr txBox="1"/>
          <p:nvPr/>
        </p:nvSpPr>
        <p:spPr>
          <a:xfrm>
            <a:off x="838200" y="2273122"/>
            <a:ext cx="3654792" cy="2554545"/>
          </a:xfrm>
          <a:prstGeom prst="rect">
            <a:avLst/>
          </a:prstGeom>
          <a:noFill/>
          <a:ln>
            <a:noFill/>
          </a:ln>
        </p:spPr>
        <p:txBody>
          <a:bodyPr wrap="square" rtlCol="0">
            <a:spAutoFit/>
          </a:bodyPr>
          <a:lstStyle/>
          <a:p>
            <a:pPr algn="ctr"/>
            <a:r>
              <a:rPr lang="en-US" sz="2000" b="0" i="1" u="none" strike="noStrike" baseline="0" dirty="0">
                <a:cs typeface="Calibri" panose="020F0502020204030204" pitchFamily="34" charset="0"/>
              </a:rPr>
              <a:t>In presence of missing outcomes, </a:t>
            </a:r>
            <a:r>
              <a:rPr lang="en-US" sz="2000" b="1" i="1" u="none" strike="noStrike" baseline="0" dirty="0">
                <a:cs typeface="Calibri" panose="020F0502020204030204" pitchFamily="34" charset="0"/>
              </a:rPr>
              <a:t>the multivariate approach allows for borrowing of strength </a:t>
            </a:r>
            <a:r>
              <a:rPr lang="en-US" sz="2000" b="0" i="1" u="none" strike="noStrike" baseline="0" dirty="0">
                <a:cs typeface="Calibri" panose="020F0502020204030204" pitchFamily="34" charset="0"/>
              </a:rPr>
              <a:t>(Jackson et al., 2011; Riley et al., 2007). This leads to </a:t>
            </a:r>
            <a:r>
              <a:rPr lang="en-US" sz="2000" b="1" i="1" u="none" strike="noStrike" baseline="0" dirty="0">
                <a:cs typeface="Calibri" panose="020F0502020204030204" pitchFamily="34" charset="0"/>
              </a:rPr>
              <a:t>more precise estimates </a:t>
            </a:r>
            <a:r>
              <a:rPr lang="en-US" sz="2000" b="0" i="1" u="none" strike="noStrike" baseline="0" dirty="0">
                <a:cs typeface="Calibri" panose="020F0502020204030204" pitchFamily="34" charset="0"/>
              </a:rPr>
              <a:t>and </a:t>
            </a:r>
            <a:r>
              <a:rPr lang="en-US" sz="2000" b="1" i="1" u="none" strike="noStrike" baseline="0" dirty="0">
                <a:cs typeface="Calibri" panose="020F0502020204030204" pitchFamily="34" charset="0"/>
              </a:rPr>
              <a:t>smaller standard errors</a:t>
            </a:r>
            <a:r>
              <a:rPr lang="en-US" sz="2000" b="0" i="1" u="none" strike="noStrike" baseline="0" dirty="0">
                <a:cs typeface="Calibri" panose="020F0502020204030204" pitchFamily="34" charset="0"/>
              </a:rPr>
              <a:t>. </a:t>
            </a:r>
            <a:endParaRPr lang="en-US" sz="2000" i="1" dirty="0">
              <a:cs typeface="Calibri" panose="020F0502020204030204" pitchFamily="34" charset="0"/>
            </a:endParaRPr>
          </a:p>
        </p:txBody>
      </p:sp>
      <p:sp>
        <p:nvSpPr>
          <p:cNvPr id="6" name="Rectangle 5">
            <a:extLst>
              <a:ext uri="{FF2B5EF4-FFF2-40B4-BE49-F238E27FC236}">
                <a16:creationId xmlns:a16="http://schemas.microsoft.com/office/drawing/2014/main" id="{05803E43-3406-400D-AC8C-004D2524EE55}"/>
              </a:ext>
            </a:extLst>
          </p:cNvPr>
          <p:cNvSpPr/>
          <p:nvPr/>
        </p:nvSpPr>
        <p:spPr>
          <a:xfrm>
            <a:off x="4595921" y="104279"/>
            <a:ext cx="7532017"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Standard errors from 10,000 UVMA and MVMA on CR and SR  </a:t>
            </a:r>
          </a:p>
        </p:txBody>
      </p:sp>
      <p:pic>
        <p:nvPicPr>
          <p:cNvPr id="5" name="Picture 4">
            <a:extLst>
              <a:ext uri="{FF2B5EF4-FFF2-40B4-BE49-F238E27FC236}">
                <a16:creationId xmlns:a16="http://schemas.microsoft.com/office/drawing/2014/main" id="{CDA0745C-FCFE-4068-954F-AB7A7E7013BF}"/>
              </a:ext>
            </a:extLst>
          </p:cNvPr>
          <p:cNvPicPr>
            <a:picLocks noChangeAspect="1"/>
          </p:cNvPicPr>
          <p:nvPr/>
        </p:nvPicPr>
        <p:blipFill rotWithShape="1">
          <a:blip r:embed="rId3"/>
          <a:srcRect t="3041" b="3185"/>
          <a:stretch/>
        </p:blipFill>
        <p:spPr>
          <a:xfrm>
            <a:off x="5278096" y="469404"/>
            <a:ext cx="6571129" cy="6161983"/>
          </a:xfrm>
          <a:prstGeom prst="rect">
            <a:avLst/>
          </a:prstGeom>
        </p:spPr>
      </p:pic>
    </p:spTree>
    <p:extLst>
      <p:ext uri="{BB962C8B-B14F-4D97-AF65-F5344CB8AC3E}">
        <p14:creationId xmlns:p14="http://schemas.microsoft.com/office/powerpoint/2010/main" val="119302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EAAF6F4-C1FF-E0F9-2594-851DFFEB7693}"/>
              </a:ext>
            </a:extLst>
          </p:cNvPr>
          <p:cNvSpPr>
            <a:spLocks noGrp="1"/>
          </p:cNvSpPr>
          <p:nvPr>
            <p:ph type="title"/>
          </p:nvPr>
        </p:nvSpPr>
        <p:spPr>
          <a:xfrm>
            <a:off x="4389606" y="2766218"/>
            <a:ext cx="3412788" cy="1325563"/>
          </a:xfrm>
        </p:spPr>
        <p:txBody>
          <a:bodyPr/>
          <a:lstStyle/>
          <a:p>
            <a:pPr algn="ctr"/>
            <a:r>
              <a:rPr lang="it-IT">
                <a:solidFill>
                  <a:schemeClr val="bg1"/>
                </a:solidFill>
              </a:rPr>
              <a:t>Real data</a:t>
            </a:r>
            <a:endParaRPr lang="it-IT" dirty="0">
              <a:solidFill>
                <a:schemeClr val="bg1"/>
              </a:solidFill>
            </a:endParaRPr>
          </a:p>
        </p:txBody>
      </p:sp>
    </p:spTree>
    <p:extLst>
      <p:ext uri="{BB962C8B-B14F-4D97-AF65-F5344CB8AC3E}">
        <p14:creationId xmlns:p14="http://schemas.microsoft.com/office/powerpoint/2010/main" val="290674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Real dataset</a:t>
            </a:r>
          </a:p>
        </p:txBody>
      </p:sp>
      <p:sp>
        <p:nvSpPr>
          <p:cNvPr id="3" name="Segnaposto contenuto 2">
            <a:extLst>
              <a:ext uri="{FF2B5EF4-FFF2-40B4-BE49-F238E27FC236}">
                <a16:creationId xmlns:a16="http://schemas.microsoft.com/office/drawing/2014/main" id="{A8C92546-ED45-3D81-ADBB-8225D996EA69}"/>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ea typeface="+mn-ea"/>
                <a:cs typeface="Calibri" panose="020F0502020204030204" pitchFamily="34" charset="0"/>
              </a:rPr>
              <a:t>Cujipers</a:t>
            </a: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 et al. (2010) published meta-analysis on the </a:t>
            </a:r>
            <a:r>
              <a:rPr kumimoji="0" lang="en-US" sz="2400" b="1" i="0" u="none" strike="noStrike" kern="1200" cap="none" spc="0" normalizeH="0" baseline="0" noProof="0" dirty="0">
                <a:ln>
                  <a:noFill/>
                </a:ln>
                <a:solidFill>
                  <a:schemeClr val="accent6"/>
                </a:solidFill>
                <a:effectLst/>
                <a:uLnTx/>
                <a:uFillTx/>
                <a:ea typeface="+mn-ea"/>
                <a:cs typeface="Calibri" panose="020F0502020204030204" pitchFamily="34" charset="0"/>
              </a:rPr>
              <a:t>differences between CR and SR depression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The authors collect data from 48 studies that measure depression on both a clinician rating (Hamilton Rating Scale for Depression; HRSD) and self-report scale (Beck Depression Inventory; BDI)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Appendix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Subset of </a:t>
            </a:r>
            <a:r>
              <a:rPr kumimoji="0" lang="en-US" sz="2400" b="1" i="0" u="none" strike="noStrike" kern="1200" cap="none" spc="0" normalizeH="0" baseline="0" noProof="0" dirty="0">
                <a:ln>
                  <a:noFill/>
                </a:ln>
                <a:solidFill>
                  <a:schemeClr val="accent6"/>
                </a:solidFill>
                <a:effectLst/>
                <a:uLnTx/>
                <a:uFillTx/>
                <a:ea typeface="+mn-ea"/>
                <a:cs typeface="Calibri" panose="020F0502020204030204" pitchFamily="34" charset="0"/>
              </a:rPr>
              <a:t>41 studies </a:t>
            </a:r>
            <a:r>
              <a:rPr kumimoji="0" lang="en-US" sz="2400" b="0" i="0" u="none" strike="noStrike" kern="1200" cap="none" spc="0" normalizeH="0" baseline="0" noProof="0" dirty="0">
                <a:ln>
                  <a:noFill/>
                </a:ln>
                <a:solidFill>
                  <a:prstClr val="black"/>
                </a:solidFill>
                <a:effectLst/>
                <a:uLnTx/>
                <a:uFillTx/>
                <a:ea typeface="+mn-ea"/>
                <a:cs typeface="Calibri" panose="020F0502020204030204" pitchFamily="34" charset="0"/>
              </a:rPr>
              <a:t>that present outcomes on HRSD and BDI</a:t>
            </a:r>
          </a:p>
          <a:p>
            <a:endParaRPr lang="it-IT" dirty="0"/>
          </a:p>
        </p:txBody>
      </p:sp>
    </p:spTree>
    <p:extLst>
      <p:ext uri="{BB962C8B-B14F-4D97-AF65-F5344CB8AC3E}">
        <p14:creationId xmlns:p14="http://schemas.microsoft.com/office/powerpoint/2010/main" val="258847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B49EB67B-360B-401B-BE3F-9E7325DC6D9C}"/>
              </a:ext>
            </a:extLst>
          </p:cNvPr>
          <p:cNvSpPr/>
          <p:nvPr/>
        </p:nvSpPr>
        <p:spPr>
          <a:xfrm>
            <a:off x="5446929" y="1"/>
            <a:ext cx="674507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solidFill>
                  <a:schemeClr val="tx1"/>
                </a:solidFill>
              </a:rPr>
              <a:t>Results</a:t>
            </a:r>
          </a:p>
        </p:txBody>
      </p:sp>
      <p:pic>
        <p:nvPicPr>
          <p:cNvPr id="4" name="Picture">
            <a:extLst>
              <a:ext uri="{FF2B5EF4-FFF2-40B4-BE49-F238E27FC236}">
                <a16:creationId xmlns:a16="http://schemas.microsoft.com/office/drawing/2014/main" id="{26781775-B3B4-4C48-8C80-F1C89D062757}"/>
              </a:ext>
            </a:extLst>
          </p:cNvPr>
          <p:cNvPicPr/>
          <p:nvPr/>
        </p:nvPicPr>
        <p:blipFill>
          <a:blip r:embed="rId2"/>
          <a:stretch>
            <a:fillRect/>
          </a:stretch>
        </p:blipFill>
        <p:spPr bwMode="auto">
          <a:xfrm>
            <a:off x="6096000" y="883920"/>
            <a:ext cx="5334000" cy="5334000"/>
          </a:xfrm>
          <a:prstGeom prst="rect">
            <a:avLst/>
          </a:prstGeom>
          <a:noFill/>
          <a:ln w="9525">
            <a:noFill/>
            <a:headEnd/>
            <a:tailEnd/>
          </a:ln>
        </p:spPr>
      </p:pic>
      <p:graphicFrame>
        <p:nvGraphicFramePr>
          <p:cNvPr id="7" name="Table 6">
            <a:extLst>
              <a:ext uri="{FF2B5EF4-FFF2-40B4-BE49-F238E27FC236}">
                <a16:creationId xmlns:a16="http://schemas.microsoft.com/office/drawing/2014/main" id="{96F35BFF-5D8D-4521-912C-982041C9DD50}"/>
              </a:ext>
            </a:extLst>
          </p:cNvPr>
          <p:cNvGraphicFramePr>
            <a:graphicFrameLocks noGrp="1"/>
          </p:cNvGraphicFramePr>
          <p:nvPr>
            <p:extLst>
              <p:ext uri="{D42A27DB-BD31-4B8C-83A1-F6EECF244321}">
                <p14:modId xmlns:p14="http://schemas.microsoft.com/office/powerpoint/2010/main" val="523704671"/>
              </p:ext>
            </p:extLst>
          </p:nvPr>
        </p:nvGraphicFramePr>
        <p:xfrm>
          <a:off x="525184" y="2674227"/>
          <a:ext cx="5249452" cy="1753386"/>
        </p:xfrm>
        <a:graphic>
          <a:graphicData uri="http://schemas.openxmlformats.org/drawingml/2006/table">
            <a:tbl>
              <a:tblPr/>
              <a:tblGrid>
                <a:gridCol w="992022">
                  <a:extLst>
                    <a:ext uri="{9D8B030D-6E8A-4147-A177-3AD203B41FA5}">
                      <a16:colId xmlns:a16="http://schemas.microsoft.com/office/drawing/2014/main" val="999609775"/>
                    </a:ext>
                  </a:extLst>
                </a:gridCol>
                <a:gridCol w="1095358">
                  <a:extLst>
                    <a:ext uri="{9D8B030D-6E8A-4147-A177-3AD203B41FA5}">
                      <a16:colId xmlns:a16="http://schemas.microsoft.com/office/drawing/2014/main" val="1828641186"/>
                    </a:ext>
                  </a:extLst>
                </a:gridCol>
                <a:gridCol w="1033357">
                  <a:extLst>
                    <a:ext uri="{9D8B030D-6E8A-4147-A177-3AD203B41FA5}">
                      <a16:colId xmlns:a16="http://schemas.microsoft.com/office/drawing/2014/main" val="1984292274"/>
                    </a:ext>
                  </a:extLst>
                </a:gridCol>
                <a:gridCol w="1095358">
                  <a:extLst>
                    <a:ext uri="{9D8B030D-6E8A-4147-A177-3AD203B41FA5}">
                      <a16:colId xmlns:a16="http://schemas.microsoft.com/office/drawing/2014/main" val="4004341649"/>
                    </a:ext>
                  </a:extLst>
                </a:gridCol>
                <a:gridCol w="1033357">
                  <a:extLst>
                    <a:ext uri="{9D8B030D-6E8A-4147-A177-3AD203B41FA5}">
                      <a16:colId xmlns:a16="http://schemas.microsoft.com/office/drawing/2014/main" val="3436487955"/>
                    </a:ext>
                  </a:extLst>
                </a:gridCol>
              </a:tblGrid>
              <a:tr h="490194">
                <a:tc>
                  <a:txBody>
                    <a:bodyPr/>
                    <a:lstStyle/>
                    <a:p>
                      <a:pPr algn="l" fontAlgn="ctr"/>
                      <a:r>
                        <a:rPr lang="en-US" sz="1800" b="0" i="0" u="none" strike="noStrike" dirty="0">
                          <a:solidFill>
                            <a:srgbClr val="000000"/>
                          </a:solidFill>
                          <a:effectLst/>
                          <a:latin typeface="+mn-lt"/>
                        </a:rPr>
                        <a:t> </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1800" b="1" i="0" u="none" strike="noStrike" dirty="0">
                          <a:solidFill>
                            <a:srgbClr val="000000"/>
                          </a:solidFill>
                          <a:effectLst/>
                          <a:latin typeface="+mn-lt"/>
                          <a:ea typeface="Arial" panose="020B0604020202020204" pitchFamily="34" charset="0"/>
                        </a:rPr>
                        <a:t>Multivariate</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800" b="1" i="0" u="none" strike="noStrike">
                          <a:solidFill>
                            <a:srgbClr val="000000"/>
                          </a:solidFill>
                          <a:effectLst/>
                          <a:latin typeface="+mn-lt"/>
                          <a:ea typeface="Arial" panose="020B0604020202020204" pitchFamily="34" charset="0"/>
                        </a:rPr>
                        <a:t>SEM</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56775372"/>
                  </a:ext>
                </a:extLst>
              </a:tr>
              <a:tr h="433633">
                <a:tc>
                  <a:txBody>
                    <a:bodyPr/>
                    <a:lstStyle/>
                    <a:p>
                      <a:pPr algn="l" fontAlgn="ctr"/>
                      <a:r>
                        <a:rPr lang="en-US" sz="1800" b="1" i="0" u="none" strike="noStrike">
                          <a:solidFill>
                            <a:srgbClr val="000000"/>
                          </a:solidFill>
                          <a:effectLst/>
                          <a:latin typeface="+mn-lt"/>
                          <a:ea typeface="Arial" panose="020B0604020202020204" pitchFamily="34" charset="0"/>
                        </a:rPr>
                        <a:t>Variable</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mn-lt"/>
                          <a:ea typeface="Arial" panose="020B0604020202020204" pitchFamily="34" charset="0"/>
                        </a:rPr>
                        <a:t>Estimate</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Estimate</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97338202"/>
                  </a:ext>
                </a:extLst>
              </a:tr>
              <a:tr h="414780">
                <a:tc>
                  <a:txBody>
                    <a:bodyPr/>
                    <a:lstStyle/>
                    <a:p>
                      <a:pPr algn="l" fontAlgn="ctr"/>
                      <a:r>
                        <a:rPr lang="en-US" sz="1800" b="1" i="0" u="none" strike="noStrike" dirty="0">
                          <a:solidFill>
                            <a:srgbClr val="000000"/>
                          </a:solidFill>
                          <a:effectLst/>
                          <a:latin typeface="+mn-lt"/>
                        </a:rPr>
                        <a:t>BDI</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−6.475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ea typeface="Arial" panose="020B0604020202020204" pitchFamily="34" charset="0"/>
                        </a:rPr>
                        <a:t>0.874</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ea typeface="Arial" panose="020B0604020202020204" pitchFamily="34" charset="0"/>
                        </a:rPr>
                        <a:t>−6.475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mn-lt"/>
                          <a:ea typeface="Arial" panose="020B0604020202020204" pitchFamily="34" charset="0"/>
                        </a:rPr>
                        <a:t>0.888</a:t>
                      </a:r>
                      <a:endParaRPr lang="de-AT" sz="1800" b="0"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813797"/>
                  </a:ext>
                </a:extLst>
              </a:tr>
              <a:tr h="414779">
                <a:tc>
                  <a:txBody>
                    <a:bodyPr/>
                    <a:lstStyle/>
                    <a:p>
                      <a:pPr algn="l" fontAlgn="ctr"/>
                      <a:r>
                        <a:rPr lang="en-US" sz="1800" b="1" i="0" u="none" strike="noStrike" dirty="0">
                          <a:solidFill>
                            <a:srgbClr val="000000"/>
                          </a:solidFill>
                          <a:effectLst/>
                          <a:latin typeface="+mn-lt"/>
                        </a:rPr>
                        <a:t>HRSD</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−6.060</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ea typeface="Arial" panose="020B0604020202020204" pitchFamily="34" charset="0"/>
                        </a:rPr>
                        <a:t>0.585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ea typeface="Arial" panose="020B0604020202020204" pitchFamily="34" charset="0"/>
                        </a:rPr>
                        <a:t>−6.060</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ea typeface="Arial" panose="020B0604020202020204" pitchFamily="34" charset="0"/>
                        </a:rPr>
                        <a:t>0.585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841140"/>
                  </a:ext>
                </a:extLst>
              </a:tr>
            </a:tbl>
          </a:graphicData>
        </a:graphic>
      </p:graphicFrame>
    </p:spTree>
    <p:extLst>
      <p:ext uri="{BB962C8B-B14F-4D97-AF65-F5344CB8AC3E}">
        <p14:creationId xmlns:p14="http://schemas.microsoft.com/office/powerpoint/2010/main" val="429131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447-DB0C-4D7D-BAE1-982CCF3EEE5A}"/>
              </a:ext>
            </a:extLst>
          </p:cNvPr>
          <p:cNvSpPr>
            <a:spLocks noGrp="1"/>
          </p:cNvSpPr>
          <p:nvPr>
            <p:ph type="title"/>
          </p:nvPr>
        </p:nvSpPr>
        <p:spPr/>
        <p:txBody>
          <a:bodyPr/>
          <a:lstStyle/>
          <a:p>
            <a:r>
              <a:rPr lang="en-US" dirty="0"/>
              <a:t>Comparison</a:t>
            </a:r>
          </a:p>
        </p:txBody>
      </p:sp>
      <p:graphicFrame>
        <p:nvGraphicFramePr>
          <p:cNvPr id="4" name="Table 3">
            <a:extLst>
              <a:ext uri="{FF2B5EF4-FFF2-40B4-BE49-F238E27FC236}">
                <a16:creationId xmlns:a16="http://schemas.microsoft.com/office/drawing/2014/main" id="{E8A04186-9124-4655-971A-73D503EA5A2F}"/>
              </a:ext>
            </a:extLst>
          </p:cNvPr>
          <p:cNvGraphicFramePr>
            <a:graphicFrameLocks noGrp="1"/>
          </p:cNvGraphicFramePr>
          <p:nvPr>
            <p:extLst>
              <p:ext uri="{D42A27DB-BD31-4B8C-83A1-F6EECF244321}">
                <p14:modId xmlns:p14="http://schemas.microsoft.com/office/powerpoint/2010/main" val="415593810"/>
              </p:ext>
            </p:extLst>
          </p:nvPr>
        </p:nvGraphicFramePr>
        <p:xfrm>
          <a:off x="385969" y="2709591"/>
          <a:ext cx="11420061" cy="1753386"/>
        </p:xfrm>
        <a:graphic>
          <a:graphicData uri="http://schemas.openxmlformats.org/drawingml/2006/table">
            <a:tbl>
              <a:tblPr/>
              <a:tblGrid>
                <a:gridCol w="982371">
                  <a:extLst>
                    <a:ext uri="{9D8B030D-6E8A-4147-A177-3AD203B41FA5}">
                      <a16:colId xmlns:a16="http://schemas.microsoft.com/office/drawing/2014/main" val="1557920643"/>
                    </a:ext>
                  </a:extLst>
                </a:gridCol>
                <a:gridCol w="1084701">
                  <a:extLst>
                    <a:ext uri="{9D8B030D-6E8A-4147-A177-3AD203B41FA5}">
                      <a16:colId xmlns:a16="http://schemas.microsoft.com/office/drawing/2014/main" val="2752226664"/>
                    </a:ext>
                  </a:extLst>
                </a:gridCol>
                <a:gridCol w="1023303">
                  <a:extLst>
                    <a:ext uri="{9D8B030D-6E8A-4147-A177-3AD203B41FA5}">
                      <a16:colId xmlns:a16="http://schemas.microsoft.com/office/drawing/2014/main" val="2863897523"/>
                    </a:ext>
                  </a:extLst>
                </a:gridCol>
                <a:gridCol w="1084701">
                  <a:extLst>
                    <a:ext uri="{9D8B030D-6E8A-4147-A177-3AD203B41FA5}">
                      <a16:colId xmlns:a16="http://schemas.microsoft.com/office/drawing/2014/main" val="3650183434"/>
                    </a:ext>
                  </a:extLst>
                </a:gridCol>
                <a:gridCol w="1023303">
                  <a:extLst>
                    <a:ext uri="{9D8B030D-6E8A-4147-A177-3AD203B41FA5}">
                      <a16:colId xmlns:a16="http://schemas.microsoft.com/office/drawing/2014/main" val="363026770"/>
                    </a:ext>
                  </a:extLst>
                </a:gridCol>
                <a:gridCol w="1084701">
                  <a:extLst>
                    <a:ext uri="{9D8B030D-6E8A-4147-A177-3AD203B41FA5}">
                      <a16:colId xmlns:a16="http://schemas.microsoft.com/office/drawing/2014/main" val="3622168930"/>
                    </a:ext>
                  </a:extLst>
                </a:gridCol>
                <a:gridCol w="1023303">
                  <a:extLst>
                    <a:ext uri="{9D8B030D-6E8A-4147-A177-3AD203B41FA5}">
                      <a16:colId xmlns:a16="http://schemas.microsoft.com/office/drawing/2014/main" val="1909726268"/>
                    </a:ext>
                  </a:extLst>
                </a:gridCol>
                <a:gridCol w="1084701">
                  <a:extLst>
                    <a:ext uri="{9D8B030D-6E8A-4147-A177-3AD203B41FA5}">
                      <a16:colId xmlns:a16="http://schemas.microsoft.com/office/drawing/2014/main" val="3720648551"/>
                    </a:ext>
                  </a:extLst>
                </a:gridCol>
                <a:gridCol w="1023303">
                  <a:extLst>
                    <a:ext uri="{9D8B030D-6E8A-4147-A177-3AD203B41FA5}">
                      <a16:colId xmlns:a16="http://schemas.microsoft.com/office/drawing/2014/main" val="3328923030"/>
                    </a:ext>
                  </a:extLst>
                </a:gridCol>
                <a:gridCol w="982371">
                  <a:extLst>
                    <a:ext uri="{9D8B030D-6E8A-4147-A177-3AD203B41FA5}">
                      <a16:colId xmlns:a16="http://schemas.microsoft.com/office/drawing/2014/main" val="1360253126"/>
                    </a:ext>
                  </a:extLst>
                </a:gridCol>
                <a:gridCol w="1023303">
                  <a:extLst>
                    <a:ext uri="{9D8B030D-6E8A-4147-A177-3AD203B41FA5}">
                      <a16:colId xmlns:a16="http://schemas.microsoft.com/office/drawing/2014/main" val="2836636201"/>
                    </a:ext>
                  </a:extLst>
                </a:gridCol>
              </a:tblGrid>
              <a:tr h="490194">
                <a:tc>
                  <a:txBody>
                    <a:bodyPr/>
                    <a:lstStyle/>
                    <a:p>
                      <a:pPr algn="l" fontAlgn="ctr"/>
                      <a:r>
                        <a:rPr lang="en-US" sz="1800" b="0" i="0" u="none" strike="noStrike" dirty="0">
                          <a:solidFill>
                            <a:srgbClr val="000000"/>
                          </a:solidFill>
                          <a:effectLst/>
                          <a:latin typeface="+mn-lt"/>
                        </a:rPr>
                        <a:t> </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1800" b="1" i="0" u="none" strike="noStrike" dirty="0">
                          <a:solidFill>
                            <a:srgbClr val="000000"/>
                          </a:solidFill>
                          <a:effectLst/>
                          <a:latin typeface="+mn-lt"/>
                          <a:ea typeface="Arial" panose="020B0604020202020204" pitchFamily="34" charset="0"/>
                        </a:rPr>
                        <a:t>Univariate</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800" b="1" i="0" u="none" strike="noStrike" dirty="0">
                          <a:solidFill>
                            <a:srgbClr val="000000"/>
                          </a:solidFill>
                          <a:effectLst/>
                          <a:latin typeface="+mn-lt"/>
                          <a:ea typeface="Arial" panose="020B0604020202020204" pitchFamily="34" charset="0"/>
                        </a:rPr>
                        <a:t>Multivariate</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800" b="1" i="0" u="none" strike="noStrike">
                          <a:solidFill>
                            <a:srgbClr val="000000"/>
                          </a:solidFill>
                          <a:effectLst/>
                          <a:latin typeface="+mn-lt"/>
                          <a:ea typeface="Arial" panose="020B0604020202020204" pitchFamily="34" charset="0"/>
                        </a:rPr>
                        <a:t>SEM</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800" b="1" i="0" u="none" strike="noStrike">
                          <a:solidFill>
                            <a:srgbClr val="000000"/>
                          </a:solidFill>
                          <a:effectLst/>
                          <a:latin typeface="+mn-lt"/>
                          <a:ea typeface="Arial" panose="020B0604020202020204" pitchFamily="34" charset="0"/>
                        </a:rPr>
                        <a:t>MI</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800" b="1" i="0" u="none" strike="noStrike" dirty="0">
                          <a:solidFill>
                            <a:srgbClr val="000000"/>
                          </a:solidFill>
                          <a:effectLst/>
                          <a:latin typeface="+mn-lt"/>
                          <a:ea typeface="Arial" panose="020B0604020202020204" pitchFamily="34" charset="0"/>
                        </a:rPr>
                        <a:t>Riley Method</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92889660"/>
                  </a:ext>
                </a:extLst>
              </a:tr>
              <a:tr h="433633">
                <a:tc>
                  <a:txBody>
                    <a:bodyPr/>
                    <a:lstStyle/>
                    <a:p>
                      <a:pPr algn="l" fontAlgn="ctr"/>
                      <a:r>
                        <a:rPr lang="en-US" sz="1800" b="1" i="0" u="none" strike="noStrike">
                          <a:solidFill>
                            <a:srgbClr val="000000"/>
                          </a:solidFill>
                          <a:effectLst/>
                          <a:latin typeface="+mn-lt"/>
                          <a:ea typeface="Arial" panose="020B0604020202020204" pitchFamily="34" charset="0"/>
                        </a:rPr>
                        <a:t>Variable</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mn-lt"/>
                          <a:ea typeface="Arial" panose="020B0604020202020204" pitchFamily="34" charset="0"/>
                        </a:rPr>
                        <a:t>Estimate</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mn-lt"/>
                          <a:ea typeface="Arial" panose="020B0604020202020204" pitchFamily="34" charset="0"/>
                        </a:rPr>
                        <a:t>Estimate</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Estimate</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Estimate</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Estimate</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mn-lt"/>
                          <a:ea typeface="Arial" panose="020B0604020202020204" pitchFamily="34" charset="0"/>
                        </a:rPr>
                        <a:t>Std.Err.</a:t>
                      </a:r>
                      <a:endParaRPr lang="de-AT" sz="1800" b="1"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32279994"/>
                  </a:ext>
                </a:extLst>
              </a:tr>
              <a:tr h="414780">
                <a:tc>
                  <a:txBody>
                    <a:bodyPr/>
                    <a:lstStyle/>
                    <a:p>
                      <a:pPr algn="l" fontAlgn="ctr"/>
                      <a:r>
                        <a:rPr lang="en-US" sz="1800" b="1" i="0" u="none" strike="noStrike" dirty="0">
                          <a:solidFill>
                            <a:srgbClr val="000000"/>
                          </a:solidFill>
                          <a:effectLst/>
                          <a:latin typeface="+mn-lt"/>
                          <a:ea typeface="Arial" panose="020B0604020202020204" pitchFamily="34" charset="0"/>
                        </a:rPr>
                        <a:t>BDI</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−7.040</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0.944</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BD"/>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−6.475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0.874</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−6.475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mn-lt"/>
                          <a:ea typeface="Arial" panose="020B0604020202020204" pitchFamily="34" charset="0"/>
                        </a:rPr>
                        <a:t>0.888</a:t>
                      </a:r>
                      <a:endParaRPr lang="de-AT" sz="1800" b="0"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−6.757</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0.849</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−6.243</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mn-lt"/>
                          <a:ea typeface="Arial" panose="020B0604020202020204" pitchFamily="34" charset="0"/>
                        </a:rPr>
                        <a:t>0.801</a:t>
                      </a:r>
                      <a:endParaRPr lang="de-AT" sz="1800" b="0" i="0" u="none" strike="noStrike">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67786111"/>
                  </a:ext>
                </a:extLst>
              </a:tr>
              <a:tr h="414779">
                <a:tc>
                  <a:txBody>
                    <a:bodyPr/>
                    <a:lstStyle/>
                    <a:p>
                      <a:pPr algn="l" fontAlgn="ctr"/>
                      <a:r>
                        <a:rPr lang="en-US" sz="1800" b="1" i="0" u="none" strike="noStrike" dirty="0">
                          <a:solidFill>
                            <a:srgbClr val="000000"/>
                          </a:solidFill>
                          <a:effectLst/>
                          <a:latin typeface="+mn-lt"/>
                        </a:rPr>
                        <a:t>HRSD</a:t>
                      </a:r>
                      <a:endParaRPr lang="de-AT" sz="18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−6.099</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ECE"/>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0.603</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ECE"/>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−6.060</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5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0.585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5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−6.060</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0.585</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−6.061</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0.618</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−5.843</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mn-lt"/>
                          <a:ea typeface="Arial" panose="020B0604020202020204" pitchFamily="34" charset="0"/>
                        </a:rPr>
                        <a:t>0.552</a:t>
                      </a:r>
                      <a:endParaRPr lang="de-AT" sz="18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02131601"/>
                  </a:ext>
                </a:extLst>
              </a:tr>
            </a:tbl>
          </a:graphicData>
        </a:graphic>
      </p:graphicFrame>
    </p:spTree>
    <p:extLst>
      <p:ext uri="{BB962C8B-B14F-4D97-AF65-F5344CB8AC3E}">
        <p14:creationId xmlns:p14="http://schemas.microsoft.com/office/powerpoint/2010/main" val="313005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0384A-335B-4EA2-AB28-EB79801D89D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Summary of the results</a:t>
            </a:r>
          </a:p>
        </p:txBody>
      </p:sp>
      <p:sp>
        <p:nvSpPr>
          <p:cNvPr id="6" name="TextBox 5">
            <a:extLst>
              <a:ext uri="{FF2B5EF4-FFF2-40B4-BE49-F238E27FC236}">
                <a16:creationId xmlns:a16="http://schemas.microsoft.com/office/drawing/2014/main" id="{F36DE6C2-4715-4F8C-9885-AC81053C81EA}"/>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000" dirty="0"/>
              <a:t>Multivariate MA handles </a:t>
            </a:r>
            <a:r>
              <a:rPr lang="en-US" sz="2000" b="1" dirty="0"/>
              <a:t>missing outcomes </a:t>
            </a:r>
            <a:r>
              <a:rPr lang="en-US" sz="2000" dirty="0"/>
              <a:t>and provides more </a:t>
            </a:r>
            <a:r>
              <a:rPr lang="en-US" sz="2000" b="1" dirty="0"/>
              <a:t>precise estimates</a:t>
            </a:r>
          </a:p>
          <a:p>
            <a:pPr marL="342900" indent="-228600">
              <a:lnSpc>
                <a:spcPct val="90000"/>
              </a:lnSpc>
              <a:spcAft>
                <a:spcPts val="600"/>
              </a:spcAft>
              <a:buFont typeface="Arial" panose="020B0604020202020204" pitchFamily="34" charset="0"/>
              <a:buChar char="•"/>
            </a:pPr>
            <a:r>
              <a:rPr lang="en-US" sz="2000" dirty="0"/>
              <a:t>Multivariate MA and </a:t>
            </a:r>
            <a:r>
              <a:rPr lang="en-US" sz="2000" b="1" dirty="0"/>
              <a:t>SEM</a:t>
            </a:r>
            <a:r>
              <a:rPr lang="en-US" sz="2000" dirty="0"/>
              <a:t> MVMA produce </a:t>
            </a:r>
            <a:r>
              <a:rPr lang="en-US" sz="2000" b="1" dirty="0"/>
              <a:t>consistent results</a:t>
            </a:r>
          </a:p>
          <a:p>
            <a:pPr marL="342900" indent="-228600">
              <a:lnSpc>
                <a:spcPct val="90000"/>
              </a:lnSpc>
              <a:spcAft>
                <a:spcPts val="600"/>
              </a:spcAft>
              <a:buFont typeface="Arial" panose="020B0604020202020204" pitchFamily="34" charset="0"/>
              <a:buChar char="•"/>
            </a:pPr>
            <a:r>
              <a:rPr lang="en-US" sz="2000" dirty="0"/>
              <a:t>Multivariate MA with </a:t>
            </a:r>
            <a:r>
              <a:rPr lang="en-US" sz="2000" b="1" dirty="0"/>
              <a:t>Riley Method with the Robust Variance Estimator </a:t>
            </a:r>
            <a:r>
              <a:rPr lang="en-US" sz="2000" dirty="0"/>
              <a:t>leads to </a:t>
            </a:r>
            <a:r>
              <a:rPr lang="en-US" sz="2000" b="1" dirty="0"/>
              <a:t>comparable results</a:t>
            </a:r>
          </a:p>
          <a:p>
            <a:pPr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Multivariate approach -&gt; meaningful estimates</a:t>
            </a:r>
          </a:p>
          <a:p>
            <a:pPr marL="342900" indent="-228600">
              <a:lnSpc>
                <a:spcPct val="90000"/>
              </a:lnSpc>
              <a:spcAft>
                <a:spcPts val="600"/>
              </a:spcAft>
              <a:buFont typeface="Arial" panose="020B0604020202020204" pitchFamily="34" charset="0"/>
              <a:buChar char="•"/>
            </a:pPr>
            <a:r>
              <a:rPr lang="en-US" sz="2000" dirty="0"/>
              <a:t>When there are </a:t>
            </a:r>
            <a:r>
              <a:rPr lang="en-US" sz="2000" b="1" dirty="0"/>
              <a:t>no missing data</a:t>
            </a:r>
            <a:r>
              <a:rPr lang="en-US" sz="2000" dirty="0"/>
              <a:t>, there is </a:t>
            </a:r>
            <a:r>
              <a:rPr lang="en-US" sz="2000" b="1" dirty="0"/>
              <a:t>little gain </a:t>
            </a:r>
            <a:r>
              <a:rPr lang="en-US" sz="2000" dirty="0"/>
              <a:t>from a multivariate approach</a:t>
            </a:r>
          </a:p>
          <a:p>
            <a:pPr marL="342900" indent="-228600">
              <a:lnSpc>
                <a:spcPct val="90000"/>
              </a:lnSpc>
              <a:spcAft>
                <a:spcPts val="600"/>
              </a:spcAft>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2439E17A-8CC0-40B3-9313-415C6520D8CB}"/>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47FEACEE-25B4-4A2D-B147-27296E36371D}" type="slidenum">
              <a:rPr lang="en-US" altLang="zh-CN" sz="1100">
                <a:solidFill>
                  <a:schemeClr val="tx1">
                    <a:lumMod val="50000"/>
                    <a:lumOff val="50000"/>
                  </a:schemeClr>
                </a:solidFill>
              </a:rPr>
              <a:pPr>
                <a:spcAft>
                  <a:spcPts val="600"/>
                </a:spcAft>
              </a:pPr>
              <a:t>28</a:t>
            </a:fld>
            <a:endParaRPr lang="en-US" altLang="zh-CN" sz="1100">
              <a:solidFill>
                <a:schemeClr val="tx1">
                  <a:lumMod val="50000"/>
                  <a:lumOff val="50000"/>
                </a:schemeClr>
              </a:solidFill>
            </a:endParaRPr>
          </a:p>
        </p:txBody>
      </p:sp>
    </p:spTree>
    <p:extLst>
      <p:ext uri="{BB962C8B-B14F-4D97-AF65-F5344CB8AC3E}">
        <p14:creationId xmlns:p14="http://schemas.microsoft.com/office/powerpoint/2010/main" val="234569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0384A-335B-4EA2-AB28-EB79801D89D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Limitations and future research</a:t>
            </a:r>
          </a:p>
        </p:txBody>
      </p:sp>
      <p:sp>
        <p:nvSpPr>
          <p:cNvPr id="6" name="TextBox 5">
            <a:extLst>
              <a:ext uri="{FF2B5EF4-FFF2-40B4-BE49-F238E27FC236}">
                <a16:creationId xmlns:a16="http://schemas.microsoft.com/office/drawing/2014/main" id="{F36DE6C2-4715-4F8C-9885-AC81053C81EA}"/>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285750" indent="-228600">
              <a:lnSpc>
                <a:spcPct val="90000"/>
              </a:lnSpc>
              <a:spcBef>
                <a:spcPts val="0"/>
              </a:spcBef>
              <a:spcAft>
                <a:spcPts val="600"/>
              </a:spcAft>
              <a:buFont typeface="Arial" panose="020B0604020202020204" pitchFamily="34" charset="0"/>
              <a:buChar char="•"/>
            </a:pPr>
            <a:r>
              <a:rPr lang="en-US" sz="2000"/>
              <a:t>We performed a </a:t>
            </a:r>
            <a:r>
              <a:rPr lang="en-US" sz="2000" b="1"/>
              <a:t>bivariate analysis</a:t>
            </a:r>
            <a:r>
              <a:rPr lang="en-US" sz="2000"/>
              <a:t>; reality might be more nuanced</a:t>
            </a:r>
          </a:p>
          <a:p>
            <a:pPr indent="-228600">
              <a:lnSpc>
                <a:spcPct val="90000"/>
              </a:lnSpc>
              <a:spcBef>
                <a:spcPts val="0"/>
              </a:spcBef>
              <a:spcAft>
                <a:spcPts val="600"/>
              </a:spcAft>
              <a:buFont typeface="Arial" panose="020B0604020202020204" pitchFamily="34" charset="0"/>
              <a:buChar char="•"/>
            </a:pPr>
            <a:endParaRPr lang="en-US" sz="2000" b="1"/>
          </a:p>
          <a:p>
            <a:pPr marL="285750" indent="-228600">
              <a:lnSpc>
                <a:spcPct val="90000"/>
              </a:lnSpc>
              <a:spcBef>
                <a:spcPts val="0"/>
              </a:spcBef>
              <a:spcAft>
                <a:spcPts val="600"/>
              </a:spcAft>
              <a:buFont typeface="Arial" panose="020B0604020202020204" pitchFamily="34" charset="0"/>
              <a:buChar char="•"/>
            </a:pPr>
            <a:r>
              <a:rPr lang="en-US" sz="2000"/>
              <a:t>The use of </a:t>
            </a:r>
            <a:r>
              <a:rPr lang="en-US" sz="2000" b="1"/>
              <a:t>aggregate data</a:t>
            </a:r>
            <a:r>
              <a:rPr lang="en-US" sz="2000"/>
              <a:t> might introduce bias</a:t>
            </a:r>
          </a:p>
          <a:p>
            <a:pPr marL="285750" indent="-228600">
              <a:lnSpc>
                <a:spcPct val="90000"/>
              </a:lnSpc>
              <a:spcBef>
                <a:spcPts val="0"/>
              </a:spcBef>
              <a:spcAft>
                <a:spcPts val="600"/>
              </a:spcAft>
              <a:buFont typeface="Arial" panose="020B0604020202020204" pitchFamily="34" charset="0"/>
              <a:buChar char="•"/>
            </a:pPr>
            <a:r>
              <a:rPr lang="en-US" sz="2000" i="1"/>
              <a:t>Multiple Imputation of missing outcomes should be explored in major depth</a:t>
            </a:r>
            <a:r>
              <a:rPr lang="en-US" sz="2000"/>
              <a:t> </a:t>
            </a:r>
          </a:p>
          <a:p>
            <a:pPr indent="-228600">
              <a:lnSpc>
                <a:spcPct val="90000"/>
              </a:lnSpc>
              <a:spcBef>
                <a:spcPts val="0"/>
              </a:spcBef>
              <a:spcAft>
                <a:spcPts val="600"/>
              </a:spcAft>
              <a:buFont typeface="Arial" panose="020B0604020202020204" pitchFamily="34" charset="0"/>
              <a:buChar char="•"/>
            </a:pPr>
            <a:endParaRPr lang="en-US" sz="2000"/>
          </a:p>
          <a:p>
            <a:pPr marL="285750" indent="-228600">
              <a:lnSpc>
                <a:spcPct val="90000"/>
              </a:lnSpc>
              <a:spcBef>
                <a:spcPts val="0"/>
              </a:spcBef>
              <a:spcAft>
                <a:spcPts val="600"/>
              </a:spcAft>
              <a:buFont typeface="Arial" panose="020B0604020202020204" pitchFamily="34" charset="0"/>
              <a:buChar char="•"/>
            </a:pPr>
            <a:r>
              <a:rPr lang="en-US" sz="2000"/>
              <a:t>Oversimplified situation, psychological MA might present studies on </a:t>
            </a:r>
            <a:r>
              <a:rPr lang="en-US" sz="2000" b="1"/>
              <a:t>more scales</a:t>
            </a:r>
          </a:p>
          <a:p>
            <a:pPr marL="285750" indent="-228600">
              <a:lnSpc>
                <a:spcPct val="90000"/>
              </a:lnSpc>
              <a:spcBef>
                <a:spcPts val="0"/>
              </a:spcBef>
              <a:spcAft>
                <a:spcPts val="600"/>
              </a:spcAft>
              <a:buFont typeface="Arial" panose="020B0604020202020204" pitchFamily="34" charset="0"/>
              <a:buChar char="•"/>
            </a:pPr>
            <a:endParaRPr lang="en-US" sz="2000" b="1"/>
          </a:p>
          <a:p>
            <a:pPr marL="285750" indent="-228600">
              <a:lnSpc>
                <a:spcPct val="90000"/>
              </a:lnSpc>
              <a:spcBef>
                <a:spcPts val="0"/>
              </a:spcBef>
              <a:spcAft>
                <a:spcPts val="600"/>
              </a:spcAft>
              <a:buFont typeface="Arial" panose="020B0604020202020204" pitchFamily="34" charset="0"/>
              <a:buChar char="•"/>
            </a:pPr>
            <a:r>
              <a:rPr lang="en-US" sz="2000" b="1"/>
              <a:t>MAR assumption</a:t>
            </a:r>
            <a:r>
              <a:rPr lang="en-US" sz="2000"/>
              <a:t> difficult to demonstrate</a:t>
            </a:r>
          </a:p>
          <a:p>
            <a:pPr marL="285750" indent="-228600">
              <a:lnSpc>
                <a:spcPct val="90000"/>
              </a:lnSpc>
              <a:spcBef>
                <a:spcPts val="0"/>
              </a:spcBef>
              <a:spcAft>
                <a:spcPts val="600"/>
              </a:spcAft>
              <a:buFont typeface="Arial" panose="020B0604020202020204" pitchFamily="34" charset="0"/>
              <a:buChar char="•"/>
            </a:pPr>
            <a:r>
              <a:rPr lang="en-US" sz="2000" i="1"/>
              <a:t>What about MNAR? </a:t>
            </a:r>
          </a:p>
          <a:p>
            <a:pPr marL="342900"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06554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4BA71E-6020-7FE6-B0A3-28FB0C9ED0A5}"/>
              </a:ext>
            </a:extLst>
          </p:cNvPr>
          <p:cNvSpPr>
            <a:spLocks noGrp="1"/>
          </p:cNvSpPr>
          <p:nvPr>
            <p:ph type="title"/>
          </p:nvPr>
        </p:nvSpPr>
        <p:spPr/>
        <p:txBody>
          <a:bodyPr>
            <a:normAutofit/>
          </a:bodyPr>
          <a:lstStyle/>
          <a:p>
            <a:r>
              <a:rPr lang="en-US" sz="3600" dirty="0"/>
              <a:t>The problem of Standardized Mean Differences</a:t>
            </a:r>
          </a:p>
        </p:txBody>
      </p:sp>
      <p:sp>
        <p:nvSpPr>
          <p:cNvPr id="7" name="Segnaposto contenuto 6">
            <a:extLst>
              <a:ext uri="{FF2B5EF4-FFF2-40B4-BE49-F238E27FC236}">
                <a16:creationId xmlns:a16="http://schemas.microsoft.com/office/drawing/2014/main" id="{AE952B22-9031-0B6E-0FF3-1652150C4F5F}"/>
              </a:ext>
            </a:extLst>
          </p:cNvPr>
          <p:cNvSpPr>
            <a:spLocks noGrp="1"/>
          </p:cNvSpPr>
          <p:nvPr>
            <p:ph idx="1"/>
          </p:nvPr>
        </p:nvSpPr>
        <p:spPr/>
        <p:txBody>
          <a:bodyPr>
            <a:normAutofit/>
          </a:bodyPr>
          <a:lstStyle/>
          <a:p>
            <a:pPr marL="0" indent="0">
              <a:lnSpc>
                <a:spcPct val="100000"/>
              </a:lnSpc>
              <a:spcBef>
                <a:spcPts val="0"/>
              </a:spcBef>
              <a:buNone/>
            </a:pPr>
            <a:r>
              <a:rPr lang="en-US" sz="2400" dirty="0">
                <a:ea typeface="微软雅黑"/>
                <a:cs typeface="Calibri" panose="020F0502020204030204" pitchFamily="34" charset="0"/>
              </a:rPr>
              <a:t>The problem of different scales is usually “solved” using </a:t>
            </a:r>
            <a:r>
              <a:rPr lang="en-US" sz="2400" b="1" dirty="0">
                <a:ea typeface="微软雅黑"/>
                <a:cs typeface="Calibri" panose="020F0502020204030204" pitchFamily="34" charset="0"/>
              </a:rPr>
              <a:t>dimensionless measures </a:t>
            </a:r>
            <a:r>
              <a:rPr lang="en-US" sz="2400" dirty="0">
                <a:ea typeface="微软雅黑"/>
                <a:cs typeface="Calibri" panose="020F0502020204030204" pitchFamily="34" charset="0"/>
              </a:rPr>
              <a:t>such as </a:t>
            </a:r>
            <a:r>
              <a:rPr lang="en-US" sz="2400" b="1" dirty="0">
                <a:ea typeface="微软雅黑"/>
                <a:cs typeface="Calibri" panose="020F0502020204030204" pitchFamily="34" charset="0"/>
              </a:rPr>
              <a:t>Standardized Mean Differences </a:t>
            </a:r>
            <a:r>
              <a:rPr lang="en-US" sz="2400" dirty="0">
                <a:ea typeface="微软雅黑"/>
                <a:cs typeface="Calibri" panose="020F0502020204030204" pitchFamily="34" charset="0"/>
              </a:rPr>
              <a:t>(SMD)</a:t>
            </a:r>
          </a:p>
          <a:p>
            <a:pPr>
              <a:lnSpc>
                <a:spcPct val="100000"/>
              </a:lnSpc>
              <a:spcBef>
                <a:spcPts val="0"/>
              </a:spcBef>
            </a:pPr>
            <a:endParaRPr lang="en-US" sz="2400" dirty="0">
              <a:ea typeface="微软雅黑"/>
              <a:cs typeface="Calibri" panose="020F0502020204030204" pitchFamily="34" charset="0"/>
            </a:endParaRPr>
          </a:p>
          <a:p>
            <a:pPr marL="0" indent="0">
              <a:lnSpc>
                <a:spcPct val="100000"/>
              </a:lnSpc>
              <a:spcBef>
                <a:spcPts val="0"/>
              </a:spcBef>
              <a:buNone/>
            </a:pPr>
            <a:r>
              <a:rPr lang="en-US" sz="2400" dirty="0">
                <a:ea typeface="微软雅黑"/>
                <a:cs typeface="Calibri" panose="020F0502020204030204" pitchFamily="34" charset="0"/>
              </a:rPr>
              <a:t>On </a:t>
            </a:r>
            <a:r>
              <a:rPr lang="en-US" sz="2400" dirty="0" err="1">
                <a:ea typeface="微软雅黑"/>
                <a:cs typeface="Calibri" panose="020F0502020204030204" pitchFamily="34" charset="0"/>
              </a:rPr>
              <a:t>PsycInfo</a:t>
            </a:r>
            <a:r>
              <a:rPr lang="en-US" sz="2400" dirty="0">
                <a:ea typeface="微软雅黑"/>
                <a:cs typeface="Calibri" panose="020F0502020204030204" pitchFamily="34" charset="0"/>
              </a:rPr>
              <a:t> there is record of </a:t>
            </a:r>
            <a:r>
              <a:rPr lang="en-US" sz="2400" b="1" dirty="0">
                <a:solidFill>
                  <a:schemeClr val="accent2"/>
                </a:solidFill>
                <a:ea typeface="微软雅黑"/>
                <a:cs typeface="Calibri" panose="020F0502020204030204" pitchFamily="34" charset="0"/>
              </a:rPr>
              <a:t>21,714</a:t>
            </a:r>
            <a:r>
              <a:rPr lang="en-US" sz="2400" dirty="0">
                <a:ea typeface="微软雅黑"/>
                <a:cs typeface="Calibri" panose="020F0502020204030204" pitchFamily="34" charset="0"/>
              </a:rPr>
              <a:t> meta-analyses with results on SMD* </a:t>
            </a:r>
          </a:p>
          <a:p>
            <a:pPr>
              <a:lnSpc>
                <a:spcPct val="100000"/>
              </a:lnSpc>
              <a:spcBef>
                <a:spcPts val="0"/>
              </a:spcBef>
            </a:pPr>
            <a:endParaRPr lang="en-US" sz="2400" dirty="0">
              <a:ea typeface="微软雅黑"/>
              <a:cs typeface="Calibri" panose="020F0502020204030204" pitchFamily="34" charset="0"/>
            </a:endParaRPr>
          </a:p>
          <a:p>
            <a:pPr>
              <a:lnSpc>
                <a:spcPct val="100000"/>
              </a:lnSpc>
              <a:spcBef>
                <a:spcPts val="0"/>
              </a:spcBef>
            </a:pPr>
            <a:endParaRPr lang="en-US" sz="2000" dirty="0">
              <a:ea typeface="微软雅黑"/>
              <a:cs typeface="Calibri" panose="020F0502020204030204" pitchFamily="34" charset="0"/>
            </a:endParaRPr>
          </a:p>
          <a:p>
            <a:pPr marL="285750" indent="-285750">
              <a:lnSpc>
                <a:spcPct val="100000"/>
              </a:lnSpc>
              <a:spcBef>
                <a:spcPts val="0"/>
              </a:spcBef>
              <a:buFont typeface="Arial" panose="020B0604020202020204" pitchFamily="34" charset="0"/>
              <a:buChar char="•"/>
            </a:pPr>
            <a:endParaRPr lang="en-US" sz="2400" dirty="0">
              <a:ea typeface="微软雅黑"/>
              <a:cs typeface="Calibri" panose="020F0502020204030204" pitchFamily="34" charset="0"/>
            </a:endParaRPr>
          </a:p>
          <a:p>
            <a:pPr marL="285750" indent="-285750">
              <a:lnSpc>
                <a:spcPct val="100000"/>
              </a:lnSpc>
              <a:spcBef>
                <a:spcPts val="0"/>
              </a:spcBef>
              <a:buFont typeface="Arial" panose="020B0604020202020204" pitchFamily="34" charset="0"/>
              <a:buChar char="•"/>
            </a:pPr>
            <a:endParaRPr lang="en-US" sz="2400" dirty="0">
              <a:ea typeface="微软雅黑"/>
              <a:cs typeface="Calibri" panose="020F0502020204030204" pitchFamily="34" charset="0"/>
            </a:endParaRPr>
          </a:p>
          <a:p>
            <a:endParaRPr lang="it-AT" sz="2400" dirty="0"/>
          </a:p>
        </p:txBody>
      </p:sp>
      <p:sp>
        <p:nvSpPr>
          <p:cNvPr id="5" name="TextBox 2">
            <a:extLst>
              <a:ext uri="{FF2B5EF4-FFF2-40B4-BE49-F238E27FC236}">
                <a16:creationId xmlns:a16="http://schemas.microsoft.com/office/drawing/2014/main" id="{46D73898-0D44-4F19-7C9F-84BDD20B4CA6}"/>
              </a:ext>
            </a:extLst>
          </p:cNvPr>
          <p:cNvSpPr txBox="1"/>
          <p:nvPr/>
        </p:nvSpPr>
        <p:spPr>
          <a:xfrm>
            <a:off x="748937" y="2328863"/>
            <a:ext cx="10495326" cy="1754326"/>
          </a:xfrm>
          <a:prstGeom prst="rect">
            <a:avLst/>
          </a:prstGeom>
        </p:spPr>
        <p:txBody>
          <a:bodyPr wrap="square" rtlCol="0">
            <a:spAutoFit/>
          </a:bodyPr>
          <a:lstStyle/>
          <a:p>
            <a:pPr marL="285750" indent="-285750">
              <a:lnSpc>
                <a:spcPct val="100000"/>
              </a:lnSpc>
              <a:spcBef>
                <a:spcPts val="0"/>
              </a:spcBef>
              <a:buFont typeface="Arial" panose="020B0604020202020204" pitchFamily="34" charset="0"/>
              <a:buChar char="•"/>
            </a:pPr>
            <a:endParaRPr lang="en-US" dirty="0">
              <a:latin typeface="Calibri" panose="020F0502020204030204" pitchFamily="34" charset="0"/>
              <a:ea typeface="微软雅黑"/>
              <a:cs typeface="Calibri" panose="020F0502020204030204" pitchFamily="34" charset="0"/>
            </a:endParaRPr>
          </a:p>
          <a:p>
            <a:pPr>
              <a:lnSpc>
                <a:spcPct val="100000"/>
              </a:lnSpc>
              <a:spcBef>
                <a:spcPts val="0"/>
              </a:spcBef>
            </a:pPr>
            <a:endParaRPr lang="en-US" dirty="0">
              <a:latin typeface="Calibri" panose="020F0502020204030204" pitchFamily="34" charset="0"/>
              <a:ea typeface="微软雅黑"/>
              <a:cs typeface="Calibri" panose="020F0502020204030204" pitchFamily="34" charset="0"/>
            </a:endParaRPr>
          </a:p>
          <a:p>
            <a:pPr>
              <a:lnSpc>
                <a:spcPct val="100000"/>
              </a:lnSpc>
              <a:spcBef>
                <a:spcPts val="0"/>
              </a:spcBef>
            </a:pPr>
            <a:endParaRPr lang="en-US" dirty="0">
              <a:latin typeface="Calibri" panose="020F0502020204030204" pitchFamily="34" charset="0"/>
              <a:ea typeface="微软雅黑"/>
              <a:cs typeface="Calibri" panose="020F0502020204030204" pitchFamily="34" charset="0"/>
            </a:endParaRPr>
          </a:p>
          <a:p>
            <a:pPr marL="285750" indent="-285750">
              <a:lnSpc>
                <a:spcPct val="100000"/>
              </a:lnSpc>
              <a:spcBef>
                <a:spcPts val="0"/>
              </a:spcBef>
              <a:buFont typeface="Arial" panose="020B0604020202020204" pitchFamily="34" charset="0"/>
              <a:buChar char="•"/>
            </a:pPr>
            <a:endParaRPr lang="en-US" dirty="0">
              <a:latin typeface="Calibri" panose="020F0502020204030204" pitchFamily="34" charset="0"/>
              <a:ea typeface="微软雅黑"/>
              <a:cs typeface="Calibri" panose="020F0502020204030204" pitchFamily="34" charset="0"/>
            </a:endParaRPr>
          </a:p>
          <a:p>
            <a:pPr marL="285750" indent="-285750">
              <a:lnSpc>
                <a:spcPct val="100000"/>
              </a:lnSpc>
              <a:spcBef>
                <a:spcPts val="0"/>
              </a:spcBef>
              <a:buFont typeface="Arial" panose="020B0604020202020204" pitchFamily="34" charset="0"/>
              <a:buChar char="•"/>
            </a:pPr>
            <a:endParaRPr lang="en-US" dirty="0">
              <a:latin typeface="Calibri" panose="020F0502020204030204" pitchFamily="34" charset="0"/>
              <a:ea typeface="微软雅黑"/>
              <a:cs typeface="Calibri" panose="020F0502020204030204" pitchFamily="34" charset="0"/>
            </a:endParaRPr>
          </a:p>
          <a:p>
            <a:pPr marL="285750" indent="-285750">
              <a:lnSpc>
                <a:spcPct val="100000"/>
              </a:lnSpc>
              <a:spcBef>
                <a:spcPts val="0"/>
              </a:spcBef>
              <a:buFont typeface="Arial" panose="020B0604020202020204" pitchFamily="34" charset="0"/>
              <a:buChar char="•"/>
            </a:pPr>
            <a:endParaRPr lang="en-US" dirty="0">
              <a:latin typeface="Calibri" panose="020F0502020204030204" pitchFamily="34" charset="0"/>
              <a:ea typeface="微软雅黑"/>
              <a:cs typeface="Calibri" panose="020F0502020204030204" pitchFamily="34" charset="0"/>
            </a:endParaRPr>
          </a:p>
        </p:txBody>
      </p:sp>
      <p:sp>
        <p:nvSpPr>
          <p:cNvPr id="6" name="TextBox 7">
            <a:extLst>
              <a:ext uri="{FF2B5EF4-FFF2-40B4-BE49-F238E27FC236}">
                <a16:creationId xmlns:a16="http://schemas.microsoft.com/office/drawing/2014/main" id="{FB8F99B2-B8B0-A73E-3050-F9A5B73C6829}"/>
              </a:ext>
            </a:extLst>
          </p:cNvPr>
          <p:cNvSpPr txBox="1"/>
          <p:nvPr/>
        </p:nvSpPr>
        <p:spPr>
          <a:xfrm>
            <a:off x="838200" y="5976908"/>
            <a:ext cx="10613571" cy="400110"/>
          </a:xfrm>
          <a:prstGeom prst="rect">
            <a:avLst/>
          </a:prstGeom>
        </p:spPr>
        <p:txBody>
          <a:bodyPr wrap="square" rtlCol="0">
            <a:spAutoFit/>
          </a:bodyPr>
          <a:lstStyle/>
          <a:p>
            <a:pPr marL="0" indent="0" algn="just">
              <a:lnSpc>
                <a:spcPct val="100000"/>
              </a:lnSpc>
              <a:spcBef>
                <a:spcPts val="0"/>
              </a:spcBef>
              <a:buFontTx/>
              <a:buNone/>
            </a:pPr>
            <a:r>
              <a:rPr lang="en-US" sz="1000" dirty="0">
                <a:latin typeface="Calibri" panose="020F0502020204030204" pitchFamily="34" charset="0"/>
                <a:ea typeface="微软雅黑"/>
                <a:cs typeface="Calibri" panose="020F0502020204030204" pitchFamily="34" charset="0"/>
              </a:rPr>
              <a:t>* TI("meta-analysis" OR "</a:t>
            </a:r>
            <a:r>
              <a:rPr lang="en-US" sz="1000" dirty="0" err="1">
                <a:latin typeface="Calibri" panose="020F0502020204030204" pitchFamily="34" charset="0"/>
                <a:ea typeface="微软雅黑"/>
                <a:cs typeface="Calibri" panose="020F0502020204030204" pitchFamily="34" charset="0"/>
              </a:rPr>
              <a:t>metaanalysis</a:t>
            </a:r>
            <a:r>
              <a:rPr lang="en-US" sz="1000" dirty="0">
                <a:latin typeface="Calibri" panose="020F0502020204030204" pitchFamily="34" charset="0"/>
                <a:ea typeface="微软雅黑"/>
                <a:cs typeface="Calibri" panose="020F0502020204030204" pitchFamily="34" charset="0"/>
              </a:rPr>
              <a:t>" OR "metanalysis" OR "meta analysis") AND AB("systematic review" OR "meta-analysis" OR  "</a:t>
            </a:r>
            <a:r>
              <a:rPr lang="en-US" sz="1000" dirty="0" err="1">
                <a:latin typeface="Calibri" panose="020F0502020204030204" pitchFamily="34" charset="0"/>
                <a:ea typeface="微软雅黑"/>
                <a:cs typeface="Calibri" panose="020F0502020204030204" pitchFamily="34" charset="0"/>
              </a:rPr>
              <a:t>metaanalysis</a:t>
            </a:r>
            <a:r>
              <a:rPr lang="en-US" sz="1000" dirty="0">
                <a:latin typeface="Calibri" panose="020F0502020204030204" pitchFamily="34" charset="0"/>
                <a:ea typeface="微软雅黑"/>
                <a:cs typeface="Calibri" panose="020F0502020204030204" pitchFamily="34" charset="0"/>
              </a:rPr>
              <a:t>" OR  "meta analysis" AND "</a:t>
            </a:r>
            <a:r>
              <a:rPr lang="en-US" sz="1000" dirty="0" err="1">
                <a:latin typeface="Calibri" panose="020F0502020204030204" pitchFamily="34" charset="0"/>
                <a:ea typeface="微软雅黑"/>
                <a:cs typeface="Calibri" panose="020F0502020204030204" pitchFamily="34" charset="0"/>
              </a:rPr>
              <a:t>cohen's</a:t>
            </a:r>
            <a:r>
              <a:rPr lang="en-US" sz="1000" dirty="0">
                <a:latin typeface="Calibri" panose="020F0502020204030204" pitchFamily="34" charset="0"/>
                <a:ea typeface="微软雅黑"/>
                <a:cs typeface="Calibri" panose="020F0502020204030204" pitchFamily="34" charset="0"/>
              </a:rPr>
              <a:t> d" OR "hedges' g" OR "standardized mean difference" OR "</a:t>
            </a:r>
            <a:r>
              <a:rPr lang="en-US" sz="1000" dirty="0" err="1">
                <a:latin typeface="Calibri" panose="020F0502020204030204" pitchFamily="34" charset="0"/>
                <a:ea typeface="微软雅黑"/>
                <a:cs typeface="Calibri" panose="020F0502020204030204" pitchFamily="34" charset="0"/>
              </a:rPr>
              <a:t>smd</a:t>
            </a:r>
            <a:r>
              <a:rPr lang="en-US" sz="1000" dirty="0">
                <a:latin typeface="Calibri" panose="020F0502020204030204" pitchFamily="34" charset="0"/>
                <a:ea typeface="微软雅黑"/>
                <a:cs typeface="Calibri" panose="020F0502020204030204" pitchFamily="34" charset="0"/>
              </a:rPr>
              <a:t>" OR "glass delta" OR "glass d"))</a:t>
            </a:r>
          </a:p>
        </p:txBody>
      </p:sp>
    </p:spTree>
    <p:extLst>
      <p:ext uri="{BB962C8B-B14F-4D97-AF65-F5344CB8AC3E}">
        <p14:creationId xmlns:p14="http://schemas.microsoft.com/office/powerpoint/2010/main" val="412475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FA2ED-6ABC-C86D-45AC-432AB44169E2}"/>
              </a:ext>
            </a:extLst>
          </p:cNvPr>
          <p:cNvSpPr>
            <a:spLocks noGrp="1"/>
          </p:cNvSpPr>
          <p:nvPr>
            <p:ph type="title"/>
          </p:nvPr>
        </p:nvSpPr>
        <p:spPr>
          <a:xfrm>
            <a:off x="97654" y="2766218"/>
            <a:ext cx="12011488" cy="1325563"/>
          </a:xfrm>
        </p:spPr>
        <p:txBody>
          <a:bodyPr/>
          <a:lstStyle/>
          <a:p>
            <a:r>
              <a:rPr lang="it-IT" dirty="0">
                <a:solidFill>
                  <a:schemeClr val="bg1"/>
                </a:solidFill>
              </a:rPr>
              <a:t>… and </a:t>
            </a:r>
            <a:r>
              <a:rPr lang="it-IT" dirty="0" err="1">
                <a:solidFill>
                  <a:schemeClr val="bg1"/>
                </a:solidFill>
              </a:rPr>
              <a:t>if</a:t>
            </a:r>
            <a:r>
              <a:rPr lang="it-IT" dirty="0">
                <a:solidFill>
                  <a:schemeClr val="bg1"/>
                </a:solidFill>
              </a:rPr>
              <a:t> </a:t>
            </a:r>
            <a:r>
              <a:rPr lang="it-IT" dirty="0" err="1">
                <a:solidFill>
                  <a:schemeClr val="bg1"/>
                </a:solidFill>
              </a:rPr>
              <a:t>we</a:t>
            </a:r>
            <a:r>
              <a:rPr lang="it-IT" dirty="0">
                <a:solidFill>
                  <a:schemeClr val="bg1"/>
                </a:solidFill>
              </a:rPr>
              <a:t> </a:t>
            </a:r>
            <a:r>
              <a:rPr lang="it-IT" dirty="0" err="1">
                <a:solidFill>
                  <a:schemeClr val="bg1"/>
                </a:solidFill>
              </a:rPr>
              <a:t>have</a:t>
            </a:r>
            <a:r>
              <a:rPr lang="it-IT" dirty="0">
                <a:solidFill>
                  <a:schemeClr val="bg1"/>
                </a:solidFill>
              </a:rPr>
              <a:t> </a:t>
            </a:r>
            <a:r>
              <a:rPr lang="it-IT" dirty="0" err="1">
                <a:solidFill>
                  <a:schemeClr val="bg1"/>
                </a:solidFill>
              </a:rPr>
              <a:t>missing</a:t>
            </a:r>
            <a:r>
              <a:rPr lang="it-IT" dirty="0">
                <a:solidFill>
                  <a:schemeClr val="bg1"/>
                </a:solidFill>
              </a:rPr>
              <a:t> </a:t>
            </a:r>
            <a:r>
              <a:rPr lang="it-IT" dirty="0" err="1">
                <a:solidFill>
                  <a:schemeClr val="bg1"/>
                </a:solidFill>
              </a:rPr>
              <a:t>not</a:t>
            </a:r>
            <a:r>
              <a:rPr lang="it-IT" dirty="0">
                <a:solidFill>
                  <a:schemeClr val="bg1"/>
                </a:solidFill>
              </a:rPr>
              <a:t> </a:t>
            </a:r>
            <a:r>
              <a:rPr lang="it-IT" dirty="0" err="1">
                <a:solidFill>
                  <a:schemeClr val="bg1"/>
                </a:solidFill>
              </a:rPr>
              <a:t>at</a:t>
            </a:r>
            <a:r>
              <a:rPr lang="it-IT" dirty="0">
                <a:solidFill>
                  <a:schemeClr val="bg1"/>
                </a:solidFill>
              </a:rPr>
              <a:t> random </a:t>
            </a:r>
            <a:r>
              <a:rPr lang="it-IT" dirty="0" err="1">
                <a:solidFill>
                  <a:schemeClr val="bg1"/>
                </a:solidFill>
              </a:rPr>
              <a:t>outcomes</a:t>
            </a:r>
            <a:r>
              <a:rPr lang="it-IT" dirty="0">
                <a:solidFill>
                  <a:schemeClr val="bg1"/>
                </a:solidFill>
              </a:rPr>
              <a:t>?</a:t>
            </a:r>
          </a:p>
        </p:txBody>
      </p:sp>
    </p:spTree>
    <p:extLst>
      <p:ext uri="{BB962C8B-B14F-4D97-AF65-F5344CB8AC3E}">
        <p14:creationId xmlns:p14="http://schemas.microsoft.com/office/powerpoint/2010/main" val="179184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203584-0FA1-455B-A38B-DB1EA96FDEFA}"/>
              </a:ext>
            </a:extLst>
          </p:cNvPr>
          <p:cNvSpPr>
            <a:spLocks noGrp="1"/>
          </p:cNvSpPr>
          <p:nvPr>
            <p:ph type="title"/>
          </p:nvPr>
        </p:nvSpPr>
        <p:spPr/>
        <p:txBody>
          <a:bodyPr/>
          <a:lstStyle/>
          <a:p>
            <a:r>
              <a:rPr lang="en-US" dirty="0"/>
              <a:t>Missing At Random outcomes</a:t>
            </a:r>
          </a:p>
        </p:txBody>
      </p:sp>
      <p:sp>
        <p:nvSpPr>
          <p:cNvPr id="4" name="Content Placeholder 3">
            <a:extLst>
              <a:ext uri="{FF2B5EF4-FFF2-40B4-BE49-F238E27FC236}">
                <a16:creationId xmlns:a16="http://schemas.microsoft.com/office/drawing/2014/main" id="{AEBE84E8-439A-4886-8CE4-1CCFA65BAA27}"/>
              </a:ext>
            </a:extLst>
          </p:cNvPr>
          <p:cNvSpPr>
            <a:spLocks noGrp="1"/>
          </p:cNvSpPr>
          <p:nvPr>
            <p:ph idx="1"/>
          </p:nvPr>
        </p:nvSpPr>
        <p:spPr/>
        <p:txBody>
          <a:bodyPr/>
          <a:lstStyle/>
          <a:p>
            <a:pPr marL="0" indent="0">
              <a:buNone/>
            </a:pPr>
            <a:r>
              <a:rPr lang="en-US" dirty="0"/>
              <a:t>Multivariate meta-analysis:</a:t>
            </a:r>
          </a:p>
          <a:p>
            <a:pPr marL="0" indent="0">
              <a:buNone/>
            </a:pPr>
            <a:endParaRPr lang="en-US" dirty="0"/>
          </a:p>
          <a:p>
            <a:r>
              <a:rPr lang="en-US" dirty="0"/>
              <a:t>Missing by design (Riley, 2009)</a:t>
            </a:r>
          </a:p>
          <a:p>
            <a:r>
              <a:rPr lang="en-US" dirty="0"/>
              <a:t>Outcome Reporting Bias (</a:t>
            </a:r>
            <a:r>
              <a:rPr lang="en-US" dirty="0" err="1"/>
              <a:t>Frosi</a:t>
            </a:r>
            <a:r>
              <a:rPr lang="en-US" dirty="0"/>
              <a:t> et al., 2015)</a:t>
            </a:r>
          </a:p>
          <a:p>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DA8ACA1D-8A22-409F-BBCF-C95378321AB4}"/>
              </a:ext>
            </a:extLst>
          </p:cNvPr>
          <p:cNvPicPr>
            <a:picLocks noChangeAspect="1"/>
          </p:cNvPicPr>
          <p:nvPr/>
        </p:nvPicPr>
        <p:blipFill>
          <a:blip r:embed="rId3"/>
          <a:stretch>
            <a:fillRect/>
          </a:stretch>
        </p:blipFill>
        <p:spPr>
          <a:xfrm>
            <a:off x="8259782" y="1520537"/>
            <a:ext cx="2934369" cy="4420607"/>
          </a:xfrm>
          <a:prstGeom prst="rect">
            <a:avLst/>
          </a:prstGeom>
        </p:spPr>
      </p:pic>
    </p:spTree>
    <p:extLst>
      <p:ext uri="{BB962C8B-B14F-4D97-AF65-F5344CB8AC3E}">
        <p14:creationId xmlns:p14="http://schemas.microsoft.com/office/powerpoint/2010/main" val="179318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D99C-3BC5-476E-BFF5-0D881CD23CAF}"/>
              </a:ext>
            </a:extLst>
          </p:cNvPr>
          <p:cNvSpPr>
            <a:spLocks noGrp="1"/>
          </p:cNvSpPr>
          <p:nvPr>
            <p:ph type="title"/>
          </p:nvPr>
        </p:nvSpPr>
        <p:spPr/>
        <p:txBody>
          <a:bodyPr/>
          <a:lstStyle/>
          <a:p>
            <a:r>
              <a:rPr lang="en-US" dirty="0"/>
              <a:t>Missing Not At Random outcomes</a:t>
            </a:r>
          </a:p>
        </p:txBody>
      </p:sp>
      <p:sp>
        <p:nvSpPr>
          <p:cNvPr id="3" name="Content Placeholder 2">
            <a:extLst>
              <a:ext uri="{FF2B5EF4-FFF2-40B4-BE49-F238E27FC236}">
                <a16:creationId xmlns:a16="http://schemas.microsoft.com/office/drawing/2014/main" id="{E95DEF2B-D599-42DD-A75C-D2E6ACDF6B6E}"/>
              </a:ext>
            </a:extLst>
          </p:cNvPr>
          <p:cNvSpPr>
            <a:spLocks noGrp="1"/>
          </p:cNvSpPr>
          <p:nvPr>
            <p:ph idx="1"/>
          </p:nvPr>
        </p:nvSpPr>
        <p:spPr/>
        <p:txBody>
          <a:bodyPr/>
          <a:lstStyle/>
          <a:p>
            <a:r>
              <a:rPr lang="en-US" dirty="0"/>
              <a:t>Selectively unreported outcomes</a:t>
            </a:r>
          </a:p>
          <a:p>
            <a:endParaRPr lang="en-US" sz="1400" dirty="0"/>
          </a:p>
          <a:p>
            <a:r>
              <a:rPr lang="en-US" dirty="0"/>
              <a:t>Selection models (Heckman models)</a:t>
            </a:r>
          </a:p>
          <a:p>
            <a:r>
              <a:rPr lang="en-US" dirty="0"/>
              <a:t>Pattern-mixture models</a:t>
            </a:r>
          </a:p>
          <a:p>
            <a:pPr marL="0" indent="0">
              <a:buNone/>
            </a:pPr>
            <a:endParaRPr lang="en-US" dirty="0"/>
          </a:p>
          <a:p>
            <a:endParaRPr lang="en-US" dirty="0"/>
          </a:p>
        </p:txBody>
      </p:sp>
      <p:pic>
        <p:nvPicPr>
          <p:cNvPr id="7" name="Picture 6">
            <a:extLst>
              <a:ext uri="{FF2B5EF4-FFF2-40B4-BE49-F238E27FC236}">
                <a16:creationId xmlns:a16="http://schemas.microsoft.com/office/drawing/2014/main" id="{DA4859EC-C49A-431B-906D-6D3B82B5069E}"/>
              </a:ext>
            </a:extLst>
          </p:cNvPr>
          <p:cNvPicPr>
            <a:picLocks noChangeAspect="1"/>
          </p:cNvPicPr>
          <p:nvPr/>
        </p:nvPicPr>
        <p:blipFill>
          <a:blip r:embed="rId2"/>
          <a:stretch>
            <a:fillRect/>
          </a:stretch>
        </p:blipFill>
        <p:spPr>
          <a:xfrm>
            <a:off x="2106227" y="3537900"/>
            <a:ext cx="7979546" cy="3107036"/>
          </a:xfrm>
          <a:prstGeom prst="rect">
            <a:avLst/>
          </a:prstGeom>
        </p:spPr>
      </p:pic>
      <p:sp>
        <p:nvSpPr>
          <p:cNvPr id="9" name="TextBox 8">
            <a:extLst>
              <a:ext uri="{FF2B5EF4-FFF2-40B4-BE49-F238E27FC236}">
                <a16:creationId xmlns:a16="http://schemas.microsoft.com/office/drawing/2014/main" id="{6EDB3074-A586-4493-BD7F-69F5DC0160EC}"/>
              </a:ext>
            </a:extLst>
          </p:cNvPr>
          <p:cNvSpPr txBox="1"/>
          <p:nvPr/>
        </p:nvSpPr>
        <p:spPr>
          <a:xfrm>
            <a:off x="6935679" y="6596390"/>
            <a:ext cx="6094520" cy="261610"/>
          </a:xfrm>
          <a:prstGeom prst="rect">
            <a:avLst/>
          </a:prstGeom>
          <a:noFill/>
        </p:spPr>
        <p:txBody>
          <a:bodyPr wrap="square">
            <a:spAutoFit/>
          </a:bodyPr>
          <a:lstStyle/>
          <a:p>
            <a:r>
              <a:rPr lang="en-US" sz="1050" dirty="0"/>
              <a:t>http://question--everything.blogspot.com/2010/09/telephone-surveys-simply-explained.html</a:t>
            </a:r>
          </a:p>
        </p:txBody>
      </p:sp>
    </p:spTree>
    <p:extLst>
      <p:ext uri="{BB962C8B-B14F-4D97-AF65-F5344CB8AC3E}">
        <p14:creationId xmlns:p14="http://schemas.microsoft.com/office/powerpoint/2010/main" val="1118795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D022A-4E56-41C7-BE45-BFDAFF0E6F23}"/>
              </a:ext>
            </a:extLst>
          </p:cNvPr>
          <p:cNvSpPr>
            <a:spLocks noGrp="1"/>
          </p:cNvSpPr>
          <p:nvPr>
            <p:ph type="title"/>
          </p:nvPr>
        </p:nvSpPr>
        <p:spPr/>
        <p:txBody>
          <a:bodyPr/>
          <a:lstStyle/>
          <a:p>
            <a:r>
              <a:rPr lang="en-US" dirty="0"/>
              <a:t>Missing Not At Random sensitivity analysis </a:t>
            </a:r>
          </a:p>
        </p:txBody>
      </p:sp>
      <p:sp>
        <p:nvSpPr>
          <p:cNvPr id="5" name="Text Placeholder 4">
            <a:extLst>
              <a:ext uri="{FF2B5EF4-FFF2-40B4-BE49-F238E27FC236}">
                <a16:creationId xmlns:a16="http://schemas.microsoft.com/office/drawing/2014/main" id="{D6E5EB11-2ED9-4E5B-8F4B-8B0FBF3D2D7E}"/>
              </a:ext>
            </a:extLst>
          </p:cNvPr>
          <p:cNvSpPr>
            <a:spLocks noGrp="1"/>
          </p:cNvSpPr>
          <p:nvPr>
            <p:ph type="body" idx="1"/>
          </p:nvPr>
        </p:nvSpPr>
        <p:spPr/>
        <p:txBody>
          <a:bodyPr/>
          <a:lstStyle/>
          <a:p>
            <a:r>
              <a:rPr lang="en-US" dirty="0"/>
              <a:t>Selection models	</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414B055-F34F-485B-8812-EC16D6EE23EA}"/>
                  </a:ext>
                </a:extLst>
              </p:cNvPr>
              <p:cNvSpPr>
                <a:spLocks noGrp="1"/>
              </p:cNvSpPr>
              <p:nvPr>
                <p:ph sz="half" idx="2"/>
              </p:nvPr>
            </p:nvSpPr>
            <p:spPr/>
            <p:txBody>
              <a:bodyPr/>
              <a:lstStyle/>
              <a:p>
                <a:pPr marL="0" indent="0">
                  <a:buNone/>
                </a:pPr>
                <a14:m>
                  <m:oMathPara xmlns:m="http://schemas.openxmlformats.org/officeDocument/2006/math">
                    <m:oMathParaPr>
                      <m:jc m:val="centerGroup"/>
                    </m:oMathParaPr>
                    <m:oMath xmlns:m="http://schemas.openxmlformats.org/officeDocument/2006/math">
                      <m:r>
                        <a:rPr lang="de-AT" b="0" i="1" smtClean="0">
                          <a:latin typeface="Cambria Math" panose="02040503050406030204" pitchFamily="18" charset="0"/>
                        </a:rPr>
                        <m:t>𝑓</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𝑌</m:t>
                              </m:r>
                            </m:e>
                            <m:sub>
                              <m:r>
                                <a:rPr lang="de-AT" b="0" i="1" smtClean="0">
                                  <a:latin typeface="Cambria Math" panose="02040503050406030204" pitchFamily="18" charset="0"/>
                                </a:rPr>
                                <m:t>𝑖</m:t>
                              </m:r>
                            </m:sub>
                          </m:sSub>
                          <m:r>
                            <a:rPr lang="de-AT" b="0" i="1" smtClean="0">
                              <a:latin typeface="Cambria Math" panose="02040503050406030204" pitchFamily="18" charset="0"/>
                            </a:rPr>
                            <m:t>, </m:t>
                          </m:r>
                          <m:sSub>
                            <m:sSubPr>
                              <m:ctrlPr>
                                <a:rPr lang="de-AT" b="0" i="1" smtClean="0">
                                  <a:latin typeface="Cambria Math" panose="02040503050406030204" pitchFamily="18" charset="0"/>
                                </a:rPr>
                              </m:ctrlPr>
                            </m:sSubPr>
                            <m:e>
                              <m:r>
                                <a:rPr lang="de-AT" b="0" i="1" smtClean="0">
                                  <a:latin typeface="Cambria Math" panose="02040503050406030204" pitchFamily="18" charset="0"/>
                                </a:rPr>
                                <m:t>𝑀</m:t>
                              </m:r>
                            </m:e>
                            <m:sub>
                              <m:r>
                                <a:rPr lang="de-AT" b="0" i="1" smtClean="0">
                                  <a:latin typeface="Cambria Math" panose="02040503050406030204" pitchFamily="18" charset="0"/>
                                </a:rPr>
                                <m:t>𝑖</m:t>
                              </m:r>
                            </m:sub>
                          </m:sSub>
                        </m:e>
                      </m:d>
                      <m:r>
                        <a:rPr lang="de-AT" b="0" i="1" smtClean="0">
                          <a:latin typeface="Cambria Math" panose="02040503050406030204" pitchFamily="18" charset="0"/>
                        </a:rPr>
                        <m:t>= </m:t>
                      </m:r>
                      <m:r>
                        <a:rPr lang="de-AT" b="0" i="1" smtClean="0">
                          <a:latin typeface="Cambria Math" panose="02040503050406030204" pitchFamily="18" charset="0"/>
                        </a:rPr>
                        <m:t>𝑓</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𝑀</m:t>
                              </m:r>
                            </m:e>
                            <m:sub>
                              <m:r>
                                <a:rPr lang="de-AT" b="0" i="1" smtClean="0">
                                  <a:latin typeface="Cambria Math" panose="02040503050406030204" pitchFamily="18" charset="0"/>
                                </a:rPr>
                                <m:t>𝑖</m:t>
                              </m:r>
                            </m:sub>
                          </m:sSub>
                        </m:e>
                        <m:e>
                          <m:sSub>
                            <m:sSubPr>
                              <m:ctrlPr>
                                <a:rPr lang="de-AT" b="0" i="1" smtClean="0">
                                  <a:latin typeface="Cambria Math" panose="02040503050406030204" pitchFamily="18" charset="0"/>
                                </a:rPr>
                              </m:ctrlPr>
                            </m:sSubPr>
                            <m:e>
                              <m:r>
                                <a:rPr lang="de-AT" b="0" i="1" smtClean="0">
                                  <a:latin typeface="Cambria Math" panose="02040503050406030204" pitchFamily="18" charset="0"/>
                                </a:rPr>
                                <m:t>𝑌</m:t>
                              </m:r>
                            </m:e>
                            <m:sub>
                              <m:r>
                                <a:rPr lang="de-AT" b="0" i="1" smtClean="0">
                                  <a:latin typeface="Cambria Math" panose="02040503050406030204" pitchFamily="18" charset="0"/>
                                </a:rPr>
                                <m:t>𝑖</m:t>
                              </m:r>
                            </m:sub>
                          </m:sSub>
                        </m:e>
                      </m:d>
                      <m:r>
                        <a:rPr lang="de-AT" b="0" i="1" smtClean="0">
                          <a:latin typeface="Cambria Math" panose="02040503050406030204" pitchFamily="18" charset="0"/>
                        </a:rPr>
                        <m:t>×</m:t>
                      </m:r>
                      <m:r>
                        <a:rPr lang="de-AT" b="0" i="1" smtClean="0">
                          <a:latin typeface="Cambria Math" panose="02040503050406030204" pitchFamily="18" charset="0"/>
                        </a:rPr>
                        <m:t>𝑓</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𝑌</m:t>
                              </m:r>
                            </m:e>
                            <m:sub>
                              <m:r>
                                <a:rPr lang="de-AT" b="0" i="1" smtClean="0">
                                  <a:latin typeface="Cambria Math" panose="02040503050406030204" pitchFamily="18" charset="0"/>
                                </a:rPr>
                                <m:t>𝑖</m:t>
                              </m:r>
                            </m:sub>
                          </m:sSub>
                        </m:e>
                      </m:d>
                    </m:oMath>
                  </m:oMathPara>
                </a14:m>
                <a:endParaRPr lang="de-AT" b="0" dirty="0"/>
              </a:p>
              <a:p>
                <a:pPr marL="0" indent="0">
                  <a:buNone/>
                </a:pPr>
                <a:endParaRPr lang="de-AT" dirty="0"/>
              </a:p>
              <a:p>
                <a:r>
                  <a:rPr lang="de-AT" b="0" dirty="0" err="1"/>
                  <a:t>Missingness</a:t>
                </a:r>
                <a:r>
                  <a:rPr lang="de-AT" b="0" dirty="0"/>
                  <a:t> </a:t>
                </a:r>
                <a:r>
                  <a:rPr lang="de-AT" b="0" dirty="0" err="1"/>
                  <a:t>is</a:t>
                </a:r>
                <a:r>
                  <a:rPr lang="de-AT" b="0" dirty="0"/>
                  <a:t> an </a:t>
                </a:r>
                <a:r>
                  <a:rPr lang="de-AT" b="0" dirty="0" err="1"/>
                  <a:t>outcome</a:t>
                </a:r>
                <a:r>
                  <a:rPr lang="de-AT" b="0" dirty="0"/>
                  <a:t> </a:t>
                </a:r>
                <a:r>
                  <a:rPr lang="de-AT" b="0" dirty="0" err="1"/>
                  <a:t>that</a:t>
                </a:r>
                <a:r>
                  <a:rPr lang="de-AT" b="0" dirty="0"/>
                  <a:t> </a:t>
                </a:r>
                <a:r>
                  <a:rPr lang="de-AT" b="0" dirty="0" err="1"/>
                  <a:t>depends</a:t>
                </a:r>
                <a:r>
                  <a:rPr lang="de-AT" b="0" dirty="0"/>
                  <a:t> on </a:t>
                </a:r>
                <a:r>
                  <a:rPr lang="de-AT" b="0" dirty="0" err="1"/>
                  <a:t>the</a:t>
                </a:r>
                <a:r>
                  <a:rPr lang="de-AT" b="0" dirty="0"/>
                  <a:t> </a:t>
                </a:r>
                <a:r>
                  <a:rPr lang="de-AT" b="0" dirty="0" err="1"/>
                  <a:t>analysis</a:t>
                </a:r>
                <a:r>
                  <a:rPr lang="de-AT" b="0" dirty="0"/>
                  <a:t> variables</a:t>
                </a:r>
              </a:p>
              <a:p>
                <a:r>
                  <a:rPr lang="de-AT" dirty="0"/>
                  <a:t>Quantitative </a:t>
                </a:r>
                <a:r>
                  <a:rPr lang="de-AT" dirty="0" err="1"/>
                  <a:t>differences</a:t>
                </a:r>
                <a:r>
                  <a:rPr lang="de-AT" dirty="0"/>
                  <a:t> </a:t>
                </a:r>
                <a:r>
                  <a:rPr lang="de-AT" dirty="0" err="1"/>
                  <a:t>predict</a:t>
                </a:r>
                <a:r>
                  <a:rPr lang="de-AT" dirty="0"/>
                  <a:t> </a:t>
                </a:r>
                <a:r>
                  <a:rPr lang="de-AT" dirty="0" err="1"/>
                  <a:t>missingness</a:t>
                </a:r>
                <a:r>
                  <a:rPr lang="de-AT" dirty="0"/>
                  <a:t>.</a:t>
                </a:r>
                <a:endParaRPr lang="de-AT" b="0" dirty="0"/>
              </a:p>
              <a:p>
                <a:pPr marL="0" indent="0">
                  <a:buNone/>
                </a:pPr>
                <a:endParaRPr lang="en-US" dirty="0"/>
              </a:p>
            </p:txBody>
          </p:sp>
        </mc:Choice>
        <mc:Fallback xmlns="">
          <p:sp>
            <p:nvSpPr>
              <p:cNvPr id="6" name="Content Placeholder 5">
                <a:extLst>
                  <a:ext uri="{FF2B5EF4-FFF2-40B4-BE49-F238E27FC236}">
                    <a16:creationId xmlns:a16="http://schemas.microsoft.com/office/drawing/2014/main" id="{B414B055-F34F-485B-8812-EC16D6EE23EA}"/>
                  </a:ext>
                </a:extLst>
              </p:cNvPr>
              <p:cNvSpPr>
                <a:spLocks noGrp="1" noRot="1" noChangeAspect="1" noMove="1" noResize="1" noEditPoints="1" noAdjustHandles="1" noChangeArrowheads="1" noChangeShapeType="1" noTextEdit="1"/>
              </p:cNvSpPr>
              <p:nvPr>
                <p:ph sz="half" idx="2"/>
              </p:nvPr>
            </p:nvSpPr>
            <p:spPr>
              <a:blipFill>
                <a:blip r:embed="rId2"/>
                <a:stretch>
                  <a:fillRect l="-2211" t="-1031"/>
                </a:stretch>
              </a:blipFill>
            </p:spPr>
            <p:txBody>
              <a:bodyPr/>
              <a:lstStyle/>
              <a:p>
                <a:r>
                  <a:rPr lang="it-AT">
                    <a:noFill/>
                  </a:rPr>
                  <a:t> </a:t>
                </a:r>
              </a:p>
            </p:txBody>
          </p:sp>
        </mc:Fallback>
      </mc:AlternateContent>
      <p:sp>
        <p:nvSpPr>
          <p:cNvPr id="7" name="Text Placeholder 6">
            <a:extLst>
              <a:ext uri="{FF2B5EF4-FFF2-40B4-BE49-F238E27FC236}">
                <a16:creationId xmlns:a16="http://schemas.microsoft.com/office/drawing/2014/main" id="{7EA5BC22-26F2-4CA2-B4F4-D1C3EBF48682}"/>
              </a:ext>
            </a:extLst>
          </p:cNvPr>
          <p:cNvSpPr>
            <a:spLocks noGrp="1"/>
          </p:cNvSpPr>
          <p:nvPr>
            <p:ph type="body" sz="quarter" idx="3"/>
          </p:nvPr>
        </p:nvSpPr>
        <p:spPr/>
        <p:txBody>
          <a:bodyPr/>
          <a:lstStyle/>
          <a:p>
            <a:r>
              <a:rPr lang="en-US" dirty="0"/>
              <a:t>Pattern-mixture models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86CCF3D-07FC-4B55-B7FE-1DBA49283D30}"/>
                  </a:ext>
                </a:extLst>
              </p:cNvPr>
              <p:cNvSpPr>
                <a:spLocks noGrp="1"/>
              </p:cNvSpPr>
              <p:nvPr>
                <p:ph sz="quarter" idx="4"/>
              </p:nvPr>
            </p:nvSpPr>
            <p:spPr/>
            <p:txBody>
              <a:bodyPr/>
              <a:lstStyle/>
              <a:p>
                <a:pPr marL="0" indent="0">
                  <a:buNone/>
                </a:pPr>
                <a14:m>
                  <m:oMathPara xmlns:m="http://schemas.openxmlformats.org/officeDocument/2006/math">
                    <m:oMathParaPr>
                      <m:jc m:val="centerGroup"/>
                    </m:oMathParaPr>
                    <m:oMath xmlns:m="http://schemas.openxmlformats.org/officeDocument/2006/math">
                      <m:r>
                        <a:rPr lang="de-AT" b="0" i="1" smtClean="0">
                          <a:latin typeface="Cambria Math" panose="02040503050406030204" pitchFamily="18" charset="0"/>
                        </a:rPr>
                        <m:t>𝑓</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𝑌</m:t>
                              </m:r>
                            </m:e>
                            <m:sub>
                              <m:r>
                                <a:rPr lang="de-AT" b="0" i="1" smtClean="0">
                                  <a:latin typeface="Cambria Math" panose="02040503050406030204" pitchFamily="18" charset="0"/>
                                </a:rPr>
                                <m:t>𝑖</m:t>
                              </m:r>
                            </m:sub>
                          </m:sSub>
                          <m:r>
                            <a:rPr lang="de-AT" b="0" i="1" smtClean="0">
                              <a:latin typeface="Cambria Math" panose="02040503050406030204" pitchFamily="18" charset="0"/>
                            </a:rPr>
                            <m:t>, </m:t>
                          </m:r>
                          <m:sSub>
                            <m:sSubPr>
                              <m:ctrlPr>
                                <a:rPr lang="de-AT" b="0" i="1" smtClean="0">
                                  <a:latin typeface="Cambria Math" panose="02040503050406030204" pitchFamily="18" charset="0"/>
                                </a:rPr>
                              </m:ctrlPr>
                            </m:sSubPr>
                            <m:e>
                              <m:r>
                                <a:rPr lang="de-AT" b="0" i="1" smtClean="0">
                                  <a:latin typeface="Cambria Math" panose="02040503050406030204" pitchFamily="18" charset="0"/>
                                </a:rPr>
                                <m:t>𝑀</m:t>
                              </m:r>
                            </m:e>
                            <m:sub>
                              <m:r>
                                <a:rPr lang="de-AT" b="0" i="1" smtClean="0">
                                  <a:latin typeface="Cambria Math" panose="02040503050406030204" pitchFamily="18" charset="0"/>
                                </a:rPr>
                                <m:t>𝑖</m:t>
                              </m:r>
                            </m:sub>
                          </m:sSub>
                        </m:e>
                      </m:d>
                      <m:r>
                        <a:rPr lang="de-AT" b="0" i="1" smtClean="0">
                          <a:latin typeface="Cambria Math" panose="02040503050406030204" pitchFamily="18" charset="0"/>
                        </a:rPr>
                        <m:t>= </m:t>
                      </m:r>
                      <m:r>
                        <a:rPr lang="de-AT" b="0" i="1" smtClean="0">
                          <a:latin typeface="Cambria Math" panose="02040503050406030204" pitchFamily="18" charset="0"/>
                        </a:rPr>
                        <m:t>𝑓</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𝑌</m:t>
                              </m:r>
                            </m:e>
                            <m:sub>
                              <m:r>
                                <a:rPr lang="de-AT" b="0" i="1" smtClean="0">
                                  <a:latin typeface="Cambria Math" panose="02040503050406030204" pitchFamily="18" charset="0"/>
                                </a:rPr>
                                <m:t>𝑖</m:t>
                              </m:r>
                            </m:sub>
                          </m:sSub>
                        </m:e>
                        <m:e>
                          <m:sSub>
                            <m:sSubPr>
                              <m:ctrlPr>
                                <a:rPr lang="de-AT" b="0" i="1" smtClean="0">
                                  <a:latin typeface="Cambria Math" panose="02040503050406030204" pitchFamily="18" charset="0"/>
                                </a:rPr>
                              </m:ctrlPr>
                            </m:sSubPr>
                            <m:e>
                              <m:r>
                                <a:rPr lang="de-AT" b="0" i="1" smtClean="0">
                                  <a:latin typeface="Cambria Math" panose="02040503050406030204" pitchFamily="18" charset="0"/>
                                </a:rPr>
                                <m:t>𝑀</m:t>
                              </m:r>
                            </m:e>
                            <m:sub>
                              <m:r>
                                <a:rPr lang="de-AT" b="0" i="1" smtClean="0">
                                  <a:latin typeface="Cambria Math" panose="02040503050406030204" pitchFamily="18" charset="0"/>
                                </a:rPr>
                                <m:t>𝑖</m:t>
                              </m:r>
                            </m:sub>
                          </m:sSub>
                        </m:e>
                      </m:d>
                      <m:r>
                        <a:rPr lang="de-AT" b="0" i="1" smtClean="0">
                          <a:latin typeface="Cambria Math" panose="02040503050406030204" pitchFamily="18" charset="0"/>
                        </a:rPr>
                        <m:t>×</m:t>
                      </m:r>
                      <m:r>
                        <a:rPr lang="de-AT" b="0" i="1" smtClean="0">
                          <a:latin typeface="Cambria Math" panose="02040503050406030204" pitchFamily="18" charset="0"/>
                        </a:rPr>
                        <m:t>𝑓</m:t>
                      </m:r>
                      <m:d>
                        <m:dPr>
                          <m:ctrlPr>
                            <a:rPr lang="de-AT" b="0" i="1" smtClean="0">
                              <a:latin typeface="Cambria Math" panose="02040503050406030204" pitchFamily="18" charset="0"/>
                            </a:rPr>
                          </m:ctrlPr>
                        </m:dPr>
                        <m:e>
                          <m:sSub>
                            <m:sSubPr>
                              <m:ctrlPr>
                                <a:rPr lang="de-AT" b="0" i="1" smtClean="0">
                                  <a:latin typeface="Cambria Math" panose="02040503050406030204" pitchFamily="18" charset="0"/>
                                </a:rPr>
                              </m:ctrlPr>
                            </m:sSubPr>
                            <m:e>
                              <m:r>
                                <a:rPr lang="de-AT" b="0" i="1" smtClean="0">
                                  <a:latin typeface="Cambria Math" panose="02040503050406030204" pitchFamily="18" charset="0"/>
                                </a:rPr>
                                <m:t>𝑀</m:t>
                              </m:r>
                            </m:e>
                            <m:sub>
                              <m:r>
                                <a:rPr lang="de-AT" b="0" i="1" smtClean="0">
                                  <a:latin typeface="Cambria Math" panose="02040503050406030204" pitchFamily="18" charset="0"/>
                                </a:rPr>
                                <m:t>𝑖</m:t>
                              </m:r>
                            </m:sub>
                          </m:sSub>
                        </m:e>
                      </m:d>
                    </m:oMath>
                  </m:oMathPara>
                </a14:m>
                <a:endParaRPr lang="de-AT" b="0" dirty="0"/>
              </a:p>
              <a:p>
                <a:pPr marL="0" indent="0">
                  <a:buNone/>
                </a:pPr>
                <a:endParaRPr lang="en-US" dirty="0"/>
              </a:p>
              <a:p>
                <a:r>
                  <a:rPr lang="en-US" dirty="0"/>
                  <a:t>Missingness is a qualitative dimension that moderates the focal model parameters</a:t>
                </a:r>
              </a:p>
              <a:p>
                <a:r>
                  <a:rPr lang="en-US" dirty="0"/>
                  <a:t>Missing data patterns form qualitatively different subgroups with different parameter values.</a:t>
                </a:r>
              </a:p>
            </p:txBody>
          </p:sp>
        </mc:Choice>
        <mc:Fallback xmlns="">
          <p:sp>
            <p:nvSpPr>
              <p:cNvPr id="8" name="Content Placeholder 7">
                <a:extLst>
                  <a:ext uri="{FF2B5EF4-FFF2-40B4-BE49-F238E27FC236}">
                    <a16:creationId xmlns:a16="http://schemas.microsoft.com/office/drawing/2014/main" id="{886CCF3D-07FC-4B55-B7FE-1DBA49283D30}"/>
                  </a:ext>
                </a:extLst>
              </p:cNvPr>
              <p:cNvSpPr>
                <a:spLocks noGrp="1" noRot="1" noChangeAspect="1" noMove="1" noResize="1" noEditPoints="1" noAdjustHandles="1" noChangeArrowheads="1" noChangeShapeType="1" noTextEdit="1"/>
              </p:cNvSpPr>
              <p:nvPr>
                <p:ph sz="quarter" idx="4"/>
              </p:nvPr>
            </p:nvSpPr>
            <p:spPr>
              <a:blipFill>
                <a:blip r:embed="rId3"/>
                <a:stretch>
                  <a:fillRect l="-2118" r="-118" b="-993"/>
                </a:stretch>
              </a:blipFill>
            </p:spPr>
            <p:txBody>
              <a:bodyPr/>
              <a:lstStyle/>
              <a:p>
                <a:r>
                  <a:rPr lang="en-US">
                    <a:noFill/>
                  </a:rPr>
                  <a:t> </a:t>
                </a:r>
              </a:p>
            </p:txBody>
          </p:sp>
        </mc:Fallback>
      </mc:AlternateContent>
    </p:spTree>
    <p:extLst>
      <p:ext uri="{BB962C8B-B14F-4D97-AF65-F5344CB8AC3E}">
        <p14:creationId xmlns:p14="http://schemas.microsoft.com/office/powerpoint/2010/main" val="46242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p:txBody>
          <a:bodyPr/>
          <a:lstStyle/>
          <a:p>
            <a:r>
              <a:rPr lang="en-US" dirty="0"/>
              <a:t>Pattern-mixture model sensitivity analysis (I)</a:t>
            </a:r>
          </a:p>
        </p:txBody>
      </p:sp>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a:xfrm>
            <a:off x="838200" y="1825625"/>
            <a:ext cx="5015145" cy="4351338"/>
          </a:xfrm>
        </p:spPr>
        <p:txBody>
          <a:bodyPr/>
          <a:lstStyle/>
          <a:p>
            <a:r>
              <a:rPr lang="en-US" dirty="0"/>
              <a:t>Same IPD dataset</a:t>
            </a:r>
          </a:p>
          <a:p>
            <a:r>
              <a:rPr lang="en-US" dirty="0"/>
              <a:t>Complete case analysis</a:t>
            </a:r>
          </a:p>
          <a:p>
            <a:r>
              <a:rPr lang="en-US" dirty="0"/>
              <a:t>Created missing not at random data (10 %)</a:t>
            </a:r>
          </a:p>
        </p:txBody>
      </p:sp>
      <p:pic>
        <p:nvPicPr>
          <p:cNvPr id="3" name="Picture 2">
            <a:extLst>
              <a:ext uri="{FF2B5EF4-FFF2-40B4-BE49-F238E27FC236}">
                <a16:creationId xmlns:a16="http://schemas.microsoft.com/office/drawing/2014/main" id="{85FFA6C4-E3F6-45FE-878E-44FCEF9AF3C6}"/>
              </a:ext>
            </a:extLst>
          </p:cNvPr>
          <p:cNvPicPr>
            <a:picLocks noChangeAspect="1"/>
          </p:cNvPicPr>
          <p:nvPr/>
        </p:nvPicPr>
        <p:blipFill>
          <a:blip r:embed="rId2"/>
          <a:stretch>
            <a:fillRect/>
          </a:stretch>
        </p:blipFill>
        <p:spPr>
          <a:xfrm>
            <a:off x="6338657" y="1690688"/>
            <a:ext cx="4652771" cy="4276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3379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p:txBody>
          <a:bodyPr/>
          <a:lstStyle/>
          <a:p>
            <a:r>
              <a:rPr lang="en-US" dirty="0"/>
              <a:t>Pattern-mixture model sensitivity analysis (I)</a:t>
            </a:r>
          </a:p>
        </p:txBody>
      </p:sp>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p:txBody>
          <a:bodyPr/>
          <a:lstStyle/>
          <a:p>
            <a:pPr marL="514350" indent="-514350">
              <a:buFont typeface="+mj-lt"/>
              <a:buAutoNum type="arabicPeriod"/>
            </a:pPr>
            <a:r>
              <a:rPr lang="en-US" dirty="0"/>
              <a:t>Analysis assuming MCAR</a:t>
            </a:r>
          </a:p>
          <a:p>
            <a:pPr marL="514350" indent="-514350">
              <a:buFont typeface="+mj-lt"/>
              <a:buAutoNum type="arabicPeriod"/>
            </a:pPr>
            <a:r>
              <a:rPr lang="en-US" dirty="0"/>
              <a:t>Multilevel multiple imputation to obtain MAR imputed values</a:t>
            </a:r>
          </a:p>
          <a:p>
            <a:pPr marL="514350" indent="-514350">
              <a:buFont typeface="+mj-lt"/>
              <a:buAutoNum type="arabicPeriod"/>
            </a:pPr>
            <a:r>
              <a:rPr lang="en-US" dirty="0"/>
              <a:t>Analysis assuming MAR with Rubin’s rules</a:t>
            </a:r>
          </a:p>
          <a:p>
            <a:pPr marL="514350" indent="-514350">
              <a:buFont typeface="+mj-lt"/>
              <a:buAutoNum type="arabicPeriod"/>
            </a:pPr>
            <a:r>
              <a:rPr lang="en-US" dirty="0"/>
              <a:t>Sensitivity parameter and correction</a:t>
            </a:r>
          </a:p>
          <a:p>
            <a:pPr marL="514350" indent="-514350">
              <a:buFont typeface="+mj-lt"/>
              <a:buAutoNum type="arabicPeriod"/>
            </a:pPr>
            <a:r>
              <a:rPr lang="en-US" dirty="0"/>
              <a:t>Analysis with the MNAR imputed data</a:t>
            </a:r>
          </a:p>
        </p:txBody>
      </p:sp>
    </p:spTree>
    <p:extLst>
      <p:ext uri="{BB962C8B-B14F-4D97-AF65-F5344CB8AC3E}">
        <p14:creationId xmlns:p14="http://schemas.microsoft.com/office/powerpoint/2010/main" val="2003953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p:txBody>
          <a:bodyPr/>
          <a:lstStyle/>
          <a:p>
            <a:r>
              <a:rPr lang="en-US" dirty="0"/>
              <a:t>Pattern-mixture model sensitivity analysis (I)</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p:txBody>
              <a:bodyPr/>
              <a:lstStyle/>
              <a:p>
                <a:pPr marL="514350" indent="-514350">
                  <a:buFont typeface="+mj-lt"/>
                  <a:buAutoNum type="arabicPeriod"/>
                </a:pPr>
                <a:r>
                  <a:rPr lang="en-US" dirty="0"/>
                  <a:t>Analysis assuming MCAR (lme4, one-stage IPD-MA)</a:t>
                </a:r>
              </a:p>
              <a:p>
                <a:pPr marL="514350" indent="-514350">
                  <a:buFont typeface="+mj-lt"/>
                  <a:buAutoNum type="arabicPeriod"/>
                </a:pPr>
                <a:endParaRPr lang="en-US" dirty="0"/>
              </a:p>
              <a:p>
                <a:pPr marL="0" indent="0">
                  <a:buNone/>
                </a:pPr>
                <a:endParaRPr lang="de-AT"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de-AT" b="0" i="0" smtClean="0">
                          <a:latin typeface="Cambria Math" panose="02040503050406030204" pitchFamily="18" charset="0"/>
                        </a:rPr>
                        <m:t>CR</m:t>
                      </m:r>
                      <m:r>
                        <a:rPr lang="de-AT" b="0" i="0" smtClean="0">
                          <a:latin typeface="Cambria Math" panose="02040503050406030204" pitchFamily="18" charset="0"/>
                        </a:rPr>
                        <m:t> ~ 19.53+0.60</m:t>
                      </m:r>
                      <m:r>
                        <a:rPr lang="de-AT" i="1">
                          <a:latin typeface="Cambria Math" panose="02040503050406030204" pitchFamily="18" charset="0"/>
                          <a:ea typeface="Cambria Math" panose="02040503050406030204" pitchFamily="18" charset="0"/>
                        </a:rPr>
                        <m:t>∙</m:t>
                      </m:r>
                      <m:sSub>
                        <m:sSubPr>
                          <m:ctrlPr>
                            <a:rPr lang="it-IT" b="0" i="0" smtClean="0">
                              <a:latin typeface="Cambria Math" panose="02040503050406030204" pitchFamily="18" charset="0"/>
                            </a:rPr>
                          </m:ctrlPr>
                        </m:sSubPr>
                        <m:e>
                          <m:r>
                            <m:rPr>
                              <m:sty m:val="p"/>
                            </m:rPr>
                            <a:rPr lang="de-AT" b="0" i="0" smtClean="0">
                              <a:latin typeface="Cambria Math" panose="02040503050406030204" pitchFamily="18" charset="0"/>
                            </a:rPr>
                            <m:t>T</m:t>
                          </m:r>
                        </m:e>
                        <m:sub>
                          <m:r>
                            <a:rPr lang="de-AT" b="0" i="0" smtClean="0">
                              <a:latin typeface="Cambria Math" panose="02040503050406030204" pitchFamily="18" charset="0"/>
                            </a:rPr>
                            <m:t>0</m:t>
                          </m:r>
                        </m:sub>
                      </m:sSub>
                      <m:r>
                        <a:rPr lang="de-AT" b="0" i="0" smtClean="0">
                          <a:latin typeface="Cambria Math" panose="02040503050406030204" pitchFamily="18" charset="0"/>
                        </a:rPr>
                        <m:t>+3.45</m:t>
                      </m:r>
                      <m:r>
                        <a:rPr lang="de-AT" b="0" i="1" smtClean="0">
                          <a:latin typeface="Cambria Math" panose="02040503050406030204" pitchFamily="18" charset="0"/>
                          <a:ea typeface="Cambria Math" panose="02040503050406030204" pitchFamily="18" charset="0"/>
                        </a:rPr>
                        <m:t>∙</m:t>
                      </m:r>
                      <m:r>
                        <m:rPr>
                          <m:sty m:val="p"/>
                        </m:rPr>
                        <a:rPr lang="de-AT" b="0" i="0" smtClean="0">
                          <a:latin typeface="Cambria Math" panose="02040503050406030204" pitchFamily="18" charset="0"/>
                        </a:rPr>
                        <m:t>Therapy</m:t>
                      </m:r>
                      <m:r>
                        <a:rPr lang="de-AT" b="0" i="0" smtClean="0">
                          <a:latin typeface="Cambria Math" panose="02040503050406030204" pitchFamily="18" charset="0"/>
                        </a:rPr>
                        <m:t>+(1|</m:t>
                      </m:r>
                      <m:r>
                        <m:rPr>
                          <m:sty m:val="p"/>
                        </m:rPr>
                        <a:rPr lang="de-AT" b="0" i="0" smtClean="0">
                          <a:latin typeface="Cambria Math" panose="02040503050406030204" pitchFamily="18" charset="0"/>
                        </a:rPr>
                        <m:t>Study</m:t>
                      </m:r>
                      <m:r>
                        <a:rPr lang="de-AT" b="0" i="0" smtClean="0">
                          <a:latin typeface="Cambria Math" panose="02040503050406030204" pitchFamily="18" charset="0"/>
                        </a:rPr>
                        <m:t>)</m:t>
                      </m:r>
                    </m:oMath>
                  </m:oMathPara>
                </a14:m>
                <a:endParaRPr lang="en-US" dirty="0"/>
              </a:p>
              <a:p>
                <a:pPr marL="0" indent="0">
                  <a:buNone/>
                </a:pPr>
                <a:endParaRPr lang="en-US" dirty="0"/>
              </a:p>
              <a:p>
                <a:pPr marL="0" indent="0">
                  <a:buNone/>
                </a:pPr>
                <a:endParaRPr lang="en-US" dirty="0"/>
              </a:p>
              <a:p>
                <a:pPr marL="0" indent="0">
                  <a:buNone/>
                </a:pPr>
                <a:r>
                  <a:rPr lang="en-US" dirty="0"/>
                  <a:t>Expected value of therapy effect: </a:t>
                </a:r>
                <a14:m>
                  <m:oMath xmlns:m="http://schemas.openxmlformats.org/officeDocument/2006/math">
                    <m:r>
                      <m:rPr>
                        <m:sty m:val="p"/>
                      </m:rPr>
                      <a:rPr lang="en-US" i="0" dirty="0" smtClean="0">
                        <a:latin typeface="Cambria Math" panose="02040503050406030204" pitchFamily="18" charset="0"/>
                      </a:rPr>
                      <m:t>Trt</m:t>
                    </m:r>
                    <m:r>
                      <a:rPr lang="en-US" i="0" dirty="0" smtClean="0">
                        <a:latin typeface="Cambria Math" panose="02040503050406030204" pitchFamily="18" charset="0"/>
                      </a:rPr>
                      <m:t> = 3</m:t>
                    </m:r>
                  </m:oMath>
                </a14:m>
                <a:endParaRPr lang="en-US" dirty="0"/>
              </a:p>
            </p:txBody>
          </p:sp>
        </mc:Choice>
        <mc:Fallback>
          <p:sp>
            <p:nvSpPr>
              <p:cNvPr id="8" name="Content Placeholder 7">
                <a:extLst>
                  <a:ext uri="{FF2B5EF4-FFF2-40B4-BE49-F238E27FC236}">
                    <a16:creationId xmlns:a16="http://schemas.microsoft.com/office/drawing/2014/main" id="{8DB0A125-EAA5-428C-9829-796211D3BDC9}"/>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it-AT">
                    <a:noFill/>
                  </a:rPr>
                  <a:t> </a:t>
                </a:r>
              </a:p>
            </p:txBody>
          </p:sp>
        </mc:Fallback>
      </mc:AlternateContent>
    </p:spTree>
    <p:extLst>
      <p:ext uri="{BB962C8B-B14F-4D97-AF65-F5344CB8AC3E}">
        <p14:creationId xmlns:p14="http://schemas.microsoft.com/office/powerpoint/2010/main" val="2059931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p:txBody>
          <a:bodyPr/>
          <a:lstStyle/>
          <a:p>
            <a:r>
              <a:rPr lang="en-US" dirty="0"/>
              <a:t>Pattern-mixture model sensitivity analysis (II)</a:t>
            </a:r>
          </a:p>
        </p:txBody>
      </p:sp>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p:txBody>
          <a:bodyPr/>
          <a:lstStyle/>
          <a:p>
            <a:pPr marL="514350" indent="-514350">
              <a:buFont typeface="+mj-lt"/>
              <a:buAutoNum type="arabicPeriod" startAt="2"/>
            </a:pPr>
            <a:r>
              <a:rPr lang="en-US" dirty="0"/>
              <a:t>Multilevel multiple imputation to obtain MAR imputed values</a:t>
            </a:r>
          </a:p>
          <a:p>
            <a:pPr marL="514350" indent="-514350">
              <a:buFont typeface="+mj-lt"/>
              <a:buAutoNum type="arabicPeriod" startAt="2"/>
            </a:pPr>
            <a:endParaRPr lang="en-US" sz="1800" dirty="0"/>
          </a:p>
          <a:p>
            <a:r>
              <a:rPr lang="en-US" dirty="0"/>
              <a:t>mice (van </a:t>
            </a:r>
            <a:r>
              <a:rPr lang="en-US" dirty="0" err="1"/>
              <a:t>Buuren</a:t>
            </a:r>
            <a:r>
              <a:rPr lang="en-US" dirty="0"/>
              <a:t>, 2011)</a:t>
            </a:r>
          </a:p>
          <a:p>
            <a:r>
              <a:rPr lang="en-US" dirty="0"/>
              <a:t>Method: 2l.lmer (imputation of continuous variable from a 2-level regression model)</a:t>
            </a:r>
          </a:p>
        </p:txBody>
      </p:sp>
      <p:pic>
        <p:nvPicPr>
          <p:cNvPr id="3" name="Picture 2">
            <a:extLst>
              <a:ext uri="{FF2B5EF4-FFF2-40B4-BE49-F238E27FC236}">
                <a16:creationId xmlns:a16="http://schemas.microsoft.com/office/drawing/2014/main" id="{5D06BB66-3F7D-49DA-AB43-5B51E90F1702}"/>
              </a:ext>
            </a:extLst>
          </p:cNvPr>
          <p:cNvPicPr>
            <a:picLocks noChangeAspect="1"/>
          </p:cNvPicPr>
          <p:nvPr/>
        </p:nvPicPr>
        <p:blipFill>
          <a:blip r:embed="rId2"/>
          <a:stretch>
            <a:fillRect/>
          </a:stretch>
        </p:blipFill>
        <p:spPr>
          <a:xfrm>
            <a:off x="2547891" y="4372116"/>
            <a:ext cx="6819160" cy="2120759"/>
          </a:xfrm>
          <a:prstGeom prst="rect">
            <a:avLst/>
          </a:prstGeom>
        </p:spPr>
      </p:pic>
    </p:spTree>
    <p:extLst>
      <p:ext uri="{BB962C8B-B14F-4D97-AF65-F5344CB8AC3E}">
        <p14:creationId xmlns:p14="http://schemas.microsoft.com/office/powerpoint/2010/main" val="262671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a:xfrm>
            <a:off x="838200" y="365125"/>
            <a:ext cx="10676138" cy="1325563"/>
          </a:xfrm>
        </p:spPr>
        <p:txBody>
          <a:bodyPr/>
          <a:lstStyle/>
          <a:p>
            <a:r>
              <a:rPr lang="en-US" dirty="0"/>
              <a:t>Pattern-mixture model sensitivity analysis (III)</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p:txBody>
              <a:bodyPr/>
              <a:lstStyle/>
              <a:p>
                <a:pPr marL="514350" indent="-514350">
                  <a:buFont typeface="+mj-lt"/>
                  <a:buAutoNum type="arabicPeriod" startAt="3"/>
                </a:pPr>
                <a:r>
                  <a:rPr lang="en-US" dirty="0"/>
                  <a:t>Analysis assuming MAR with Rubin’s rules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Expected value of therapy effect: </a:t>
                </a:r>
                <a14:m>
                  <m:oMath xmlns:m="http://schemas.openxmlformats.org/officeDocument/2006/math">
                    <m:r>
                      <m:rPr>
                        <m:sty m:val="p"/>
                      </m:rPr>
                      <a:rPr lang="en-US" i="0" dirty="0" smtClean="0">
                        <a:latin typeface="Cambria Math" panose="02040503050406030204" pitchFamily="18" charset="0"/>
                      </a:rPr>
                      <m:t>Trt</m:t>
                    </m:r>
                    <m:r>
                      <a:rPr lang="en-US" i="0" dirty="0" smtClean="0">
                        <a:latin typeface="Cambria Math" panose="02040503050406030204" pitchFamily="18" charset="0"/>
                      </a:rPr>
                      <m:t> = 3</m:t>
                    </m:r>
                  </m:oMath>
                </a14:m>
                <a:endParaRPr lang="en-US" dirty="0"/>
              </a:p>
              <a:p>
                <a:pPr marL="0" indent="0">
                  <a:buNone/>
                </a:pPr>
                <a:endParaRPr lang="en-US" dirty="0"/>
              </a:p>
            </p:txBody>
          </p:sp>
        </mc:Choice>
        <mc:Fallback xmlns="">
          <p:sp>
            <p:nvSpPr>
              <p:cNvPr id="8" name="Content Placeholder 7">
                <a:extLst>
                  <a:ext uri="{FF2B5EF4-FFF2-40B4-BE49-F238E27FC236}">
                    <a16:creationId xmlns:a16="http://schemas.microsoft.com/office/drawing/2014/main" id="{8DB0A125-EAA5-428C-9829-796211D3BDC9}"/>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D9B5B28-237F-49A2-9091-CF5EFFBA4007}"/>
                  </a:ext>
                </a:extLst>
              </p:cNvPr>
              <p:cNvSpPr txBox="1"/>
              <p:nvPr/>
            </p:nvSpPr>
            <p:spPr>
              <a:xfrm>
                <a:off x="1862461" y="3090487"/>
                <a:ext cx="8467077" cy="480131"/>
              </a:xfrm>
              <a:prstGeom prst="rect">
                <a:avLst/>
              </a:prstGeom>
              <a:noFill/>
            </p:spPr>
            <p:txBody>
              <a:bodyPr wrap="square">
                <a:spAutoFit/>
              </a:bodyPr>
              <a:lstStyle/>
              <a:p>
                <a:pPr lvl="0">
                  <a:lnSpc>
                    <a:spcPct val="90000"/>
                  </a:lnSpc>
                  <a:spcBef>
                    <a:spcPts val="1000"/>
                  </a:spcBef>
                  <a:defRPr/>
                </a:pPr>
                <a14:m>
                  <m:oMathPara xmlns:m="http://schemas.openxmlformats.org/officeDocument/2006/math">
                    <m:oMathParaPr>
                      <m:jc m:val="centerGroup"/>
                    </m:oMathParaPr>
                    <m:oMath xmlns:m="http://schemas.openxmlformats.org/officeDocument/2006/math">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CR</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19.43+0.60</m:t>
                      </m:r>
                      <m:r>
                        <a:rPr lang="de-AT" sz="2800" i="1">
                          <a:latin typeface="Cambria Math" panose="02040503050406030204" pitchFamily="18" charset="0"/>
                          <a:ea typeface="Cambria Math" panose="02040503050406030204" pitchFamily="18" charset="0"/>
                        </a:rPr>
                        <m:t>∙</m:t>
                      </m:r>
                      <m:sSub>
                        <m:sSubPr>
                          <m:ctrlPr>
                            <a:rPr kumimoji="0" lang="it-I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m:t>
                          </m:r>
                        </m:e>
                        <m:sub>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+3.44</m:t>
                      </m:r>
                      <m:r>
                        <a:rPr lang="de-AT" sz="2800" i="1">
                          <a:latin typeface="Cambria Math" panose="02040503050406030204" pitchFamily="18" charset="0"/>
                          <a:ea typeface="Cambria Math" panose="02040503050406030204" pitchFamily="18" charset="0"/>
                        </a:rPr>
                        <m:t>∙</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Therapy</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Study</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mc:Choice>
        <mc:Fallback>
          <p:sp>
            <p:nvSpPr>
              <p:cNvPr id="9" name="TextBox 8">
                <a:extLst>
                  <a:ext uri="{FF2B5EF4-FFF2-40B4-BE49-F238E27FC236}">
                    <a16:creationId xmlns:a16="http://schemas.microsoft.com/office/drawing/2014/main" id="{ED9B5B28-237F-49A2-9091-CF5EFFBA4007}"/>
                  </a:ext>
                </a:extLst>
              </p:cNvPr>
              <p:cNvSpPr txBox="1">
                <a:spLocks noRot="1" noChangeAspect="1" noMove="1" noResize="1" noEditPoints="1" noAdjustHandles="1" noChangeArrowheads="1" noChangeShapeType="1" noTextEdit="1"/>
              </p:cNvSpPr>
              <p:nvPr/>
            </p:nvSpPr>
            <p:spPr>
              <a:xfrm>
                <a:off x="1862461" y="3090487"/>
                <a:ext cx="8467077" cy="480131"/>
              </a:xfrm>
              <a:prstGeom prst="rect">
                <a:avLst/>
              </a:prstGeom>
              <a:blipFill>
                <a:blip r:embed="rId3"/>
                <a:stretch>
                  <a:fillRect t="-7692" b="-23077"/>
                </a:stretch>
              </a:blipFill>
            </p:spPr>
            <p:txBody>
              <a:bodyPr/>
              <a:lstStyle/>
              <a:p>
                <a:r>
                  <a:rPr lang="it-AT">
                    <a:noFill/>
                  </a:rPr>
                  <a:t> </a:t>
                </a:r>
              </a:p>
            </p:txBody>
          </p:sp>
        </mc:Fallback>
      </mc:AlternateContent>
    </p:spTree>
    <p:extLst>
      <p:ext uri="{BB962C8B-B14F-4D97-AF65-F5344CB8AC3E}">
        <p14:creationId xmlns:p14="http://schemas.microsoft.com/office/powerpoint/2010/main" val="42967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a:xfrm>
            <a:off x="838199" y="365125"/>
            <a:ext cx="10871447" cy="1325563"/>
          </a:xfrm>
        </p:spPr>
        <p:txBody>
          <a:bodyPr/>
          <a:lstStyle/>
          <a:p>
            <a:r>
              <a:rPr lang="en-US" dirty="0"/>
              <a:t>Pattern-mixture model sensitivity analysis (IV)</a:t>
            </a:r>
          </a:p>
        </p:txBody>
      </p:sp>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p:txBody>
          <a:bodyPr/>
          <a:lstStyle/>
          <a:p>
            <a:pPr marL="514350" indent="-514350">
              <a:buFont typeface="+mj-lt"/>
              <a:buAutoNum type="arabicPeriod" startAt="4"/>
            </a:pPr>
            <a:r>
              <a:rPr lang="en-US" dirty="0"/>
              <a:t>Sensitivity parameter and correction</a:t>
            </a:r>
          </a:p>
          <a:p>
            <a:pPr marL="514350" indent="-514350">
              <a:buFont typeface="+mj-lt"/>
              <a:buAutoNum type="arabicPeriod" startAt="4"/>
            </a:pPr>
            <a:endParaRPr lang="en-US" dirty="0"/>
          </a:p>
          <a:p>
            <a:pPr marL="0" indent="0">
              <a:buNone/>
            </a:pPr>
            <a:r>
              <a:rPr lang="en-US" dirty="0"/>
              <a:t>We “fixed” just the missing outcomes.</a:t>
            </a:r>
          </a:p>
          <a:p>
            <a:pPr marL="0" indent="0">
              <a:buNone/>
            </a:pPr>
            <a:endParaRPr lang="en-US" dirty="0"/>
          </a:p>
        </p:txBody>
      </p:sp>
      <p:pic>
        <p:nvPicPr>
          <p:cNvPr id="3" name="Picture 2">
            <a:extLst>
              <a:ext uri="{FF2B5EF4-FFF2-40B4-BE49-F238E27FC236}">
                <a16:creationId xmlns:a16="http://schemas.microsoft.com/office/drawing/2014/main" id="{43ECE01F-9A25-443C-AC04-47173682C4B8}"/>
              </a:ext>
            </a:extLst>
          </p:cNvPr>
          <p:cNvPicPr>
            <a:picLocks noChangeAspect="1"/>
          </p:cNvPicPr>
          <p:nvPr/>
        </p:nvPicPr>
        <p:blipFill>
          <a:blip r:embed="rId2"/>
          <a:stretch>
            <a:fillRect/>
          </a:stretch>
        </p:blipFill>
        <p:spPr>
          <a:xfrm>
            <a:off x="8156253" y="2322534"/>
            <a:ext cx="3357520" cy="3357520"/>
          </a:xfrm>
          <a:prstGeom prst="rect">
            <a:avLst/>
          </a:prstGeom>
        </p:spPr>
      </p:pic>
    </p:spTree>
    <p:extLst>
      <p:ext uri="{BB962C8B-B14F-4D97-AF65-F5344CB8AC3E}">
        <p14:creationId xmlns:p14="http://schemas.microsoft.com/office/powerpoint/2010/main" val="159791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660C0-F85B-96A2-4521-5C4FC9CC8B1B}"/>
              </a:ext>
            </a:extLst>
          </p:cNvPr>
          <p:cNvSpPr>
            <a:spLocks noGrp="1"/>
          </p:cNvSpPr>
          <p:nvPr>
            <p:ph type="title"/>
          </p:nvPr>
        </p:nvSpPr>
        <p:spPr/>
        <p:txBody>
          <a:bodyPr/>
          <a:lstStyle/>
          <a:p>
            <a:r>
              <a:rPr lang="it-IT" dirty="0" err="1">
                <a:latin typeface="Calibri" panose="020F0502020204030204" pitchFamily="34" charset="0"/>
                <a:cs typeface="Calibri" panose="020F0502020204030204" pitchFamily="34" charset="0"/>
              </a:rPr>
              <a:t>What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average</a:t>
            </a:r>
            <a:r>
              <a:rPr lang="it-IT" dirty="0">
                <a:latin typeface="Calibri" panose="020F0502020204030204" pitchFamily="34" charset="0"/>
                <a:cs typeface="Calibri" panose="020F0502020204030204" pitchFamily="34" charset="0"/>
              </a:rPr>
              <a:t> of 2 m and 3 kg</a:t>
            </a:r>
            <a:r>
              <a:rPr lang="it-AT" dirty="0">
                <a:latin typeface="Calibri" panose="020F0502020204030204" pitchFamily="34" charset="0"/>
                <a:cs typeface="Calibri" panose="020F0502020204030204" pitchFamily="34" charset="0"/>
              </a:rPr>
              <a:t>?</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DA47D05D-105F-447F-0FE4-05F93105A8E6}"/>
                  </a:ext>
                </a:extLst>
              </p:cNvPr>
              <p:cNvSpPr txBox="1">
                <a:spLocks/>
              </p:cNvSpPr>
              <p:nvPr/>
            </p:nvSpPr>
            <p:spPr>
              <a:xfrm>
                <a:off x="838201" y="1825625"/>
                <a:ext cx="3977081"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dirty="0">
                    <a:latin typeface="Calibri" panose="020F0502020204030204" pitchFamily="34" charset="0"/>
                    <a:cs typeface="Calibri" panose="020F0502020204030204" pitchFamily="34" charset="0"/>
                  </a:rPr>
                  <a:t>Study 1</a:t>
                </a: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de-AT" i="1" smtClean="0">
                              <a:latin typeface="Cambria Math" panose="02040503050406030204" pitchFamily="18" charset="0"/>
                            </a:rPr>
                          </m:ctrlPr>
                        </m:sSubPr>
                        <m:e>
                          <m:r>
                            <a:rPr lang="de-AT" i="1">
                              <a:latin typeface="Cambria Math" panose="02040503050406030204" pitchFamily="18" charset="0"/>
                            </a:rPr>
                            <m:t>𝑚</m:t>
                          </m:r>
                        </m:e>
                        <m:sub>
                          <m:r>
                            <m:rPr>
                              <m:sty m:val="p"/>
                            </m:rPr>
                            <a:rPr lang="de-AT" b="0" i="0" smtClean="0">
                              <a:latin typeface="Cambria Math" panose="02040503050406030204" pitchFamily="18" charset="0"/>
                            </a:rPr>
                            <m:t>trt</m:t>
                          </m:r>
                        </m:sub>
                      </m:sSub>
                      <m:r>
                        <a:rPr lang="de-AT" i="1" smtClean="0">
                          <a:latin typeface="Cambria Math" panose="02040503050406030204" pitchFamily="18" charset="0"/>
                        </a:rPr>
                        <m:t>  </m:t>
                      </m:r>
                      <m:r>
                        <a:rPr lang="de-AT" i="1">
                          <a:latin typeface="Cambria Math" panose="02040503050406030204" pitchFamily="18" charset="0"/>
                        </a:rPr>
                        <m:t>=</m:t>
                      </m:r>
                      <m:r>
                        <a:rPr lang="de-AT" b="0" i="1" smtClean="0">
                          <a:latin typeface="Cambria Math" panose="02040503050406030204" pitchFamily="18" charset="0"/>
                        </a:rPr>
                        <m:t>10 </m:t>
                      </m:r>
                      <m:r>
                        <m:rPr>
                          <m:sty m:val="p"/>
                        </m:rPr>
                        <a:rPr lang="de-AT" b="0" i="0" smtClean="0">
                          <a:latin typeface="Cambria Math" panose="02040503050406030204" pitchFamily="18" charset="0"/>
                        </a:rPr>
                        <m:t>m</m:t>
                      </m:r>
                    </m:oMath>
                  </m:oMathPara>
                </a14:m>
                <a:endParaRPr lang="de-AT" dirty="0">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AT" i="1" smtClean="0">
                              <a:latin typeface="Cambria Math" panose="02040503050406030204" pitchFamily="18" charset="0"/>
                            </a:rPr>
                          </m:ctrlPr>
                        </m:sSubPr>
                        <m:e>
                          <m:r>
                            <a:rPr lang="de-AT" i="1" smtClean="0">
                              <a:latin typeface="Cambria Math" panose="02040503050406030204" pitchFamily="18" charset="0"/>
                            </a:rPr>
                            <m:t>𝑚</m:t>
                          </m:r>
                        </m:e>
                        <m:sub>
                          <m:r>
                            <m:rPr>
                              <m:sty m:val="p"/>
                            </m:rPr>
                            <a:rPr lang="de-AT" b="0" i="0" smtClean="0">
                              <a:latin typeface="Cambria Math" panose="02040503050406030204" pitchFamily="18" charset="0"/>
                            </a:rPr>
                            <m:t>c</m:t>
                          </m:r>
                          <m:r>
                            <m:rPr>
                              <m:sty m:val="p"/>
                            </m:rPr>
                            <a:rPr lang="de-AT" smtClean="0">
                              <a:latin typeface="Cambria Math" panose="02040503050406030204" pitchFamily="18" charset="0"/>
                            </a:rPr>
                            <m:t>ntr</m:t>
                          </m:r>
                        </m:sub>
                      </m:sSub>
                      <m:r>
                        <a:rPr lang="de-AT" i="1" smtClean="0">
                          <a:latin typeface="Cambria Math" panose="02040503050406030204" pitchFamily="18" charset="0"/>
                        </a:rPr>
                        <m:t>=</m:t>
                      </m:r>
                      <m:r>
                        <a:rPr lang="de-AT" b="0" i="0" smtClean="0">
                          <a:latin typeface="Cambria Math" panose="02040503050406030204" pitchFamily="18" charset="0"/>
                        </a:rPr>
                        <m:t>6 </m:t>
                      </m:r>
                      <m:r>
                        <m:rPr>
                          <m:sty m:val="p"/>
                        </m:rPr>
                        <a:rPr lang="de-AT" b="0" i="0" smtClean="0">
                          <a:latin typeface="Cambria Math" panose="02040503050406030204" pitchFamily="18" charset="0"/>
                        </a:rPr>
                        <m:t>m</m:t>
                      </m:r>
                    </m:oMath>
                  </m:oMathPara>
                </a14:m>
                <a:endParaRPr lang="de-AT" dirty="0">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AT" i="1" smtClean="0">
                              <a:latin typeface="Cambria Math" panose="02040503050406030204" pitchFamily="18" charset="0"/>
                            </a:rPr>
                          </m:ctrlPr>
                        </m:sSubPr>
                        <m:e>
                          <m:r>
                            <a:rPr lang="de-AT" i="1" smtClean="0">
                              <a:latin typeface="Cambria Math" panose="02040503050406030204" pitchFamily="18" charset="0"/>
                            </a:rPr>
                            <m:t>𝑠</m:t>
                          </m:r>
                        </m:e>
                        <m:sub>
                          <m:r>
                            <m:rPr>
                              <m:sty m:val="p"/>
                            </m:rPr>
                            <a:rPr lang="de-AT" b="0" i="0" smtClean="0">
                              <a:latin typeface="Cambria Math" panose="02040503050406030204" pitchFamily="18" charset="0"/>
                            </a:rPr>
                            <m:t>c</m:t>
                          </m:r>
                          <m:r>
                            <m:rPr>
                              <m:sty m:val="p"/>
                            </m:rPr>
                            <a:rPr lang="de-AT" smtClean="0">
                              <a:latin typeface="Cambria Math" panose="02040503050406030204" pitchFamily="18" charset="0"/>
                            </a:rPr>
                            <m:t>ntr</m:t>
                          </m:r>
                        </m:sub>
                      </m:sSub>
                      <m:r>
                        <a:rPr lang="de-AT" i="1" smtClean="0">
                          <a:latin typeface="Cambria Math" panose="02040503050406030204" pitchFamily="18" charset="0"/>
                        </a:rPr>
                        <m:t>=2</m:t>
                      </m:r>
                      <m:r>
                        <a:rPr lang="de-AT" b="0" i="1" smtClean="0">
                          <a:latin typeface="Cambria Math" panose="02040503050406030204" pitchFamily="18" charset="0"/>
                        </a:rPr>
                        <m:t> </m:t>
                      </m:r>
                      <m:r>
                        <m:rPr>
                          <m:sty m:val="p"/>
                        </m:rPr>
                        <a:rPr lang="de-AT" b="0" i="0" smtClean="0">
                          <a:latin typeface="Cambria Math" panose="02040503050406030204" pitchFamily="18" charset="0"/>
                        </a:rPr>
                        <m:t>m</m:t>
                      </m:r>
                      <m:r>
                        <a:rPr lang="de-AT" b="0" i="1" smtClean="0">
                          <a:latin typeface="Cambria Math" panose="02040503050406030204" pitchFamily="18" charset="0"/>
                        </a:rPr>
                        <m:t> </m:t>
                      </m:r>
                    </m:oMath>
                  </m:oMathPara>
                </a14:m>
                <a:endParaRPr lang="de-AT"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de-AT" dirty="0">
                  <a:latin typeface="Calibri" panose="020F0502020204030204" pitchFamily="34" charset="0"/>
                  <a:cs typeface="Calibri" panose="020F0502020204030204" pitchFamily="34" charset="0"/>
                </a:endParaRPr>
              </a:p>
              <a:p>
                <a:pPr marL="0" indent="0">
                  <a:buNone/>
                </a:pPr>
                <a:r>
                  <a:rPr lang="de-AT" sz="2400" dirty="0">
                    <a:latin typeface="Calibri" panose="020F0502020204030204" pitchFamily="34" charset="0"/>
                    <a:cs typeface="Calibri" panose="020F0502020204030204" pitchFamily="34" charset="0"/>
                  </a:rPr>
                  <a:t>Study 2</a:t>
                </a:r>
              </a:p>
              <a:p>
                <a:pPr marL="0" indent="0">
                  <a:buFont typeface="Arial" panose="020B0604020202020204" pitchFamily="34" charset="0"/>
                  <a:buNone/>
                </a:pPr>
                <a14:m>
                  <m:oMath xmlns:m="http://schemas.openxmlformats.org/officeDocument/2006/math">
                    <m:sSub>
                      <m:sSubPr>
                        <m:ctrlPr>
                          <a:rPr lang="de-AT" i="1" smtClean="0">
                            <a:latin typeface="Cambria Math" panose="02040503050406030204" pitchFamily="18" charset="0"/>
                          </a:rPr>
                        </m:ctrlPr>
                      </m:sSubPr>
                      <m:e>
                        <m:r>
                          <a:rPr lang="de-AT" i="1" smtClean="0">
                            <a:latin typeface="Cambria Math" panose="02040503050406030204" pitchFamily="18" charset="0"/>
                          </a:rPr>
                          <m:t>𝑚</m:t>
                        </m:r>
                      </m:e>
                      <m:sub>
                        <m:r>
                          <m:rPr>
                            <m:sty m:val="p"/>
                          </m:rPr>
                          <a:rPr lang="de-AT" b="0" i="0" smtClean="0">
                            <a:latin typeface="Cambria Math" panose="02040503050406030204" pitchFamily="18" charset="0"/>
                          </a:rPr>
                          <m:t>trt</m:t>
                        </m:r>
                        <m:r>
                          <a:rPr lang="de-AT" i="1" smtClean="0">
                            <a:latin typeface="Cambria Math" panose="02040503050406030204" pitchFamily="18" charset="0"/>
                          </a:rPr>
                          <m:t> </m:t>
                        </m:r>
                      </m:sub>
                    </m:sSub>
                    <m:r>
                      <a:rPr lang="de-AT" i="1" smtClean="0">
                        <a:latin typeface="Cambria Math" panose="02040503050406030204" pitchFamily="18" charset="0"/>
                      </a:rPr>
                      <m:t>=</m:t>
                    </m:r>
                    <m:r>
                      <a:rPr lang="de-AT" b="0" i="0" smtClean="0">
                        <a:latin typeface="Cambria Math" panose="02040503050406030204" pitchFamily="18" charset="0"/>
                      </a:rPr>
                      <m:t>8 </m:t>
                    </m:r>
                    <m:r>
                      <m:rPr>
                        <m:sty m:val="p"/>
                      </m:rPr>
                      <a:rPr lang="de-AT" b="0" i="0" smtClean="0">
                        <a:latin typeface="Cambria Math" panose="02040503050406030204" pitchFamily="18" charset="0"/>
                      </a:rPr>
                      <m:t>kg</m:t>
                    </m:r>
                  </m:oMath>
                </a14:m>
                <a:r>
                  <a:rPr lang="de-AT" dirty="0">
                    <a:latin typeface="Calibri" panose="020F0502020204030204" pitchFamily="34" charset="0"/>
                    <a:cs typeface="Calibri" panose="020F0502020204030204" pitchFamily="34" charset="0"/>
                  </a:rPr>
                  <a:t> </a:t>
                </a: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de-AT" i="1" smtClean="0">
                              <a:latin typeface="Cambria Math" panose="02040503050406030204" pitchFamily="18" charset="0"/>
                            </a:rPr>
                          </m:ctrlPr>
                        </m:sSubPr>
                        <m:e>
                          <m:r>
                            <a:rPr lang="de-AT" i="1" smtClean="0">
                              <a:latin typeface="Cambria Math" panose="02040503050406030204" pitchFamily="18" charset="0"/>
                            </a:rPr>
                            <m:t>𝑚</m:t>
                          </m:r>
                        </m:e>
                        <m:sub>
                          <m:r>
                            <m:rPr>
                              <m:sty m:val="p"/>
                            </m:rPr>
                            <a:rPr lang="de-AT" b="0" i="0" smtClean="0">
                              <a:latin typeface="Cambria Math" panose="02040503050406030204" pitchFamily="18" charset="0"/>
                            </a:rPr>
                            <m:t>c</m:t>
                          </m:r>
                          <m:r>
                            <m:rPr>
                              <m:sty m:val="p"/>
                            </m:rPr>
                            <a:rPr lang="de-AT" smtClean="0">
                              <a:latin typeface="Cambria Math" panose="02040503050406030204" pitchFamily="18" charset="0"/>
                            </a:rPr>
                            <m:t>ntr</m:t>
                          </m:r>
                        </m:sub>
                      </m:sSub>
                      <m:r>
                        <a:rPr lang="de-AT" i="1" smtClean="0">
                          <a:latin typeface="Cambria Math" panose="02040503050406030204" pitchFamily="18" charset="0"/>
                        </a:rPr>
                        <m:t>=</m:t>
                      </m:r>
                      <m:r>
                        <a:rPr lang="de-AT" b="0" i="1" smtClean="0">
                          <a:latin typeface="Cambria Math" panose="02040503050406030204" pitchFamily="18" charset="0"/>
                        </a:rPr>
                        <m:t>5</m:t>
                      </m:r>
                      <m:r>
                        <a:rPr lang="de-AT" i="1" smtClean="0">
                          <a:latin typeface="Cambria Math" panose="02040503050406030204" pitchFamily="18" charset="0"/>
                        </a:rPr>
                        <m:t> </m:t>
                      </m:r>
                      <m:r>
                        <m:rPr>
                          <m:sty m:val="p"/>
                        </m:rPr>
                        <a:rPr lang="de-AT" b="0" i="0" smtClean="0">
                          <a:latin typeface="Cambria Math" panose="02040503050406030204" pitchFamily="18" charset="0"/>
                        </a:rPr>
                        <m:t>kg</m:t>
                      </m:r>
                    </m:oMath>
                  </m:oMathPara>
                </a14:m>
                <a:endParaRPr lang="de-AT" dirty="0">
                  <a:latin typeface="Calibri" panose="020F0502020204030204" pitchFamily="34" charset="0"/>
                  <a:cs typeface="Calibri" panose="020F0502020204030204" pitchFamily="34" charset="0"/>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de-AT" i="1" smtClean="0">
                              <a:latin typeface="Cambria Math" panose="02040503050406030204" pitchFamily="18" charset="0"/>
                            </a:rPr>
                          </m:ctrlPr>
                        </m:sSubPr>
                        <m:e>
                          <m:r>
                            <a:rPr lang="de-AT" i="1" smtClean="0">
                              <a:latin typeface="Cambria Math" panose="02040503050406030204" pitchFamily="18" charset="0"/>
                            </a:rPr>
                            <m:t>𝑠</m:t>
                          </m:r>
                        </m:e>
                        <m:sub>
                          <m:r>
                            <m:rPr>
                              <m:sty m:val="p"/>
                            </m:rPr>
                            <a:rPr lang="de-AT" b="0" i="0" smtClean="0">
                              <a:latin typeface="Cambria Math" panose="02040503050406030204" pitchFamily="18" charset="0"/>
                            </a:rPr>
                            <m:t>c</m:t>
                          </m:r>
                          <m:r>
                            <m:rPr>
                              <m:sty m:val="p"/>
                            </m:rPr>
                            <a:rPr lang="de-AT" smtClean="0">
                              <a:latin typeface="Cambria Math" panose="02040503050406030204" pitchFamily="18" charset="0"/>
                            </a:rPr>
                            <m:t>ntr</m:t>
                          </m:r>
                        </m:sub>
                      </m:sSub>
                      <m:r>
                        <a:rPr lang="de-AT" i="1" smtClean="0">
                          <a:latin typeface="Cambria Math" panose="02040503050406030204" pitchFamily="18" charset="0"/>
                        </a:rPr>
                        <m:t>=1 </m:t>
                      </m:r>
                      <m:r>
                        <m:rPr>
                          <m:sty m:val="p"/>
                        </m:rPr>
                        <a:rPr lang="de-AT" b="0" i="0" smtClean="0">
                          <a:latin typeface="Cambria Math" panose="02040503050406030204" pitchFamily="18" charset="0"/>
                        </a:rPr>
                        <m:t>kg</m:t>
                      </m:r>
                    </m:oMath>
                  </m:oMathPara>
                </a14:m>
                <a:endParaRPr lang="de-AT" dirty="0">
                  <a:latin typeface="Calibri" panose="020F0502020204030204" pitchFamily="34" charset="0"/>
                  <a:cs typeface="Calibri" panose="020F0502020204030204" pitchFamily="34" charset="0"/>
                </a:endParaRPr>
              </a:p>
            </p:txBody>
          </p:sp>
        </mc:Choice>
        <mc:Fallback>
          <p:sp>
            <p:nvSpPr>
              <p:cNvPr id="4" name="Content Placeholder 2">
                <a:extLst>
                  <a:ext uri="{FF2B5EF4-FFF2-40B4-BE49-F238E27FC236}">
                    <a16:creationId xmlns:a16="http://schemas.microsoft.com/office/drawing/2014/main" id="{DA47D05D-105F-447F-0FE4-05F93105A8E6}"/>
                  </a:ext>
                </a:extLst>
              </p:cNvPr>
              <p:cNvSpPr txBox="1">
                <a:spLocks noRot="1" noChangeAspect="1" noMove="1" noResize="1" noEditPoints="1" noAdjustHandles="1" noChangeArrowheads="1" noChangeShapeType="1" noTextEdit="1"/>
              </p:cNvSpPr>
              <p:nvPr/>
            </p:nvSpPr>
            <p:spPr>
              <a:xfrm>
                <a:off x="838201" y="1825625"/>
                <a:ext cx="3977081" cy="4351339"/>
              </a:xfrm>
              <a:prstGeom prst="rect">
                <a:avLst/>
              </a:prstGeom>
              <a:blipFill>
                <a:blip r:embed="rId2"/>
                <a:stretch>
                  <a:fillRect l="-2548" t="-1744"/>
                </a:stretch>
              </a:blipFill>
            </p:spPr>
            <p:txBody>
              <a:bodyPr/>
              <a:lstStyle/>
              <a:p>
                <a:r>
                  <a:rPr lang="it-AT">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4B7CCFC3-648B-934C-9F47-F42F1F637025}"/>
                  </a:ext>
                </a:extLst>
              </p:cNvPr>
              <p:cNvSpPr txBox="1">
                <a:spLocks/>
              </p:cNvSpPr>
              <p:nvPr/>
            </p:nvSpPr>
            <p:spPr>
              <a:xfrm>
                <a:off x="6096003" y="1832240"/>
                <a:ext cx="5363358" cy="2668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sSub>
                        <m:sSubPr>
                          <m:ctrlPr>
                            <a:rPr lang="de-AT" i="1" smtClean="0">
                              <a:latin typeface="Cambria Math" panose="02040503050406030204" pitchFamily="18" charset="0"/>
                            </a:rPr>
                          </m:ctrlPr>
                        </m:sSubPr>
                        <m:e>
                          <m:r>
                            <a:rPr lang="de-AT" i="1">
                              <a:latin typeface="Cambria Math" panose="02040503050406030204" pitchFamily="18" charset="0"/>
                            </a:rPr>
                            <m:t>𝑑</m:t>
                          </m:r>
                        </m:e>
                        <m:sub>
                          <m:r>
                            <a:rPr lang="de-AT" i="1">
                              <a:latin typeface="Cambria Math" panose="02040503050406030204" pitchFamily="18" charset="0"/>
                            </a:rPr>
                            <m:t>1</m:t>
                          </m:r>
                        </m:sub>
                      </m:sSub>
                      <m:r>
                        <a:rPr lang="de-AT" i="1">
                          <a:latin typeface="Cambria Math" panose="02040503050406030204" pitchFamily="18" charset="0"/>
                        </a:rPr>
                        <m:t>=</m:t>
                      </m:r>
                      <m:f>
                        <m:fPr>
                          <m:ctrlPr>
                            <a:rPr lang="de-AT" i="1">
                              <a:latin typeface="Cambria Math" panose="02040503050406030204" pitchFamily="18" charset="0"/>
                            </a:rPr>
                          </m:ctrlPr>
                        </m:fPr>
                        <m:num>
                          <m:r>
                            <a:rPr lang="de-AT" i="1">
                              <a:latin typeface="Cambria Math" panose="02040503050406030204" pitchFamily="18" charset="0"/>
                            </a:rPr>
                            <m:t>10 </m:t>
                          </m:r>
                          <m:r>
                            <m:rPr>
                              <m:sty m:val="p"/>
                            </m:rPr>
                            <a:rPr lang="de-AT" b="0" i="0" smtClean="0">
                              <a:latin typeface="Cambria Math" panose="02040503050406030204" pitchFamily="18" charset="0"/>
                            </a:rPr>
                            <m:t>m</m:t>
                          </m:r>
                          <m:r>
                            <a:rPr lang="de-AT" i="1">
                              <a:latin typeface="Cambria Math" panose="02040503050406030204" pitchFamily="18" charset="0"/>
                            </a:rPr>
                            <m:t>−6</m:t>
                          </m:r>
                          <m:r>
                            <a:rPr lang="de-AT" b="0" i="0" smtClean="0">
                              <a:latin typeface="Cambria Math" panose="02040503050406030204" pitchFamily="18" charset="0"/>
                            </a:rPr>
                            <m:t> </m:t>
                          </m:r>
                          <m:r>
                            <m:rPr>
                              <m:sty m:val="p"/>
                            </m:rPr>
                            <a:rPr lang="de-AT" b="0" i="0" smtClean="0">
                              <a:latin typeface="Cambria Math" panose="02040503050406030204" pitchFamily="18" charset="0"/>
                            </a:rPr>
                            <m:t>m</m:t>
                          </m:r>
                        </m:num>
                        <m:den>
                          <m:r>
                            <a:rPr lang="de-AT" i="1">
                              <a:latin typeface="Cambria Math" panose="02040503050406030204" pitchFamily="18" charset="0"/>
                            </a:rPr>
                            <m:t>2</m:t>
                          </m:r>
                          <m:r>
                            <a:rPr lang="de-AT" b="0" i="0" smtClean="0">
                              <a:latin typeface="Cambria Math" panose="02040503050406030204" pitchFamily="18" charset="0"/>
                            </a:rPr>
                            <m:t> </m:t>
                          </m:r>
                          <m:r>
                            <m:rPr>
                              <m:sty m:val="p"/>
                            </m:rPr>
                            <a:rPr lang="de-AT" b="0" i="0" smtClean="0">
                              <a:latin typeface="Cambria Math" panose="02040503050406030204" pitchFamily="18" charset="0"/>
                            </a:rPr>
                            <m:t>m</m:t>
                          </m:r>
                        </m:den>
                      </m:f>
                      <m:r>
                        <a:rPr lang="de-AT" b="0" i="1" smtClean="0">
                          <a:latin typeface="Cambria Math" panose="02040503050406030204" pitchFamily="18" charset="0"/>
                        </a:rPr>
                        <m:t>=2</m:t>
                      </m:r>
                    </m:oMath>
                  </m:oMathPara>
                </a14:m>
                <a:endParaRPr lang="de-AT" dirty="0">
                  <a:latin typeface="Calibri" panose="020F0502020204030204" pitchFamily="34" charset="0"/>
                  <a:cs typeface="Calibri" panose="020F0502020204030204" pitchFamily="34" charset="0"/>
                </a:endParaRPr>
              </a:p>
              <a:p>
                <a:pPr marL="0" indent="0">
                  <a:buNone/>
                </a:pPr>
                <a:endParaRPr lang="de-AT" dirty="0">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AT" i="1">
                              <a:latin typeface="Cambria Math" panose="02040503050406030204" pitchFamily="18" charset="0"/>
                            </a:rPr>
                          </m:ctrlPr>
                        </m:sSubPr>
                        <m:e>
                          <m:r>
                            <a:rPr lang="de-AT" i="1">
                              <a:latin typeface="Cambria Math" panose="02040503050406030204" pitchFamily="18" charset="0"/>
                            </a:rPr>
                            <m:t>𝑑</m:t>
                          </m:r>
                        </m:e>
                        <m:sub>
                          <m:r>
                            <a:rPr lang="de-AT" i="1">
                              <a:latin typeface="Cambria Math" panose="02040503050406030204" pitchFamily="18" charset="0"/>
                            </a:rPr>
                            <m:t>2</m:t>
                          </m:r>
                        </m:sub>
                      </m:sSub>
                      <m:r>
                        <a:rPr lang="de-AT" i="1">
                          <a:latin typeface="Cambria Math" panose="02040503050406030204" pitchFamily="18" charset="0"/>
                        </a:rPr>
                        <m:t>=</m:t>
                      </m:r>
                      <m:f>
                        <m:fPr>
                          <m:ctrlPr>
                            <a:rPr lang="de-AT" i="1">
                              <a:latin typeface="Cambria Math" panose="02040503050406030204" pitchFamily="18" charset="0"/>
                            </a:rPr>
                          </m:ctrlPr>
                        </m:fPr>
                        <m:num>
                          <m:r>
                            <a:rPr lang="de-AT" i="1">
                              <a:latin typeface="Cambria Math" panose="02040503050406030204" pitchFamily="18" charset="0"/>
                            </a:rPr>
                            <m:t>8</m:t>
                          </m:r>
                          <m:r>
                            <a:rPr lang="de-AT" b="0" i="0" smtClean="0">
                              <a:latin typeface="Cambria Math" panose="02040503050406030204" pitchFamily="18" charset="0"/>
                            </a:rPr>
                            <m:t> </m:t>
                          </m:r>
                          <m:r>
                            <m:rPr>
                              <m:sty m:val="p"/>
                            </m:rPr>
                            <a:rPr lang="de-AT" b="0" i="0" smtClean="0">
                              <a:latin typeface="Cambria Math" panose="02040503050406030204" pitchFamily="18" charset="0"/>
                            </a:rPr>
                            <m:t>kg</m:t>
                          </m:r>
                          <m:r>
                            <a:rPr lang="de-AT" i="1">
                              <a:latin typeface="Cambria Math" panose="02040503050406030204" pitchFamily="18" charset="0"/>
                            </a:rPr>
                            <m:t>−</m:t>
                          </m:r>
                          <m:r>
                            <a:rPr lang="de-AT" b="0" i="1" smtClean="0">
                              <a:latin typeface="Cambria Math" panose="02040503050406030204" pitchFamily="18" charset="0"/>
                            </a:rPr>
                            <m:t>5 </m:t>
                          </m:r>
                          <m:r>
                            <m:rPr>
                              <m:sty m:val="p"/>
                            </m:rPr>
                            <a:rPr lang="de-AT" b="0" i="0" smtClean="0">
                              <a:latin typeface="Cambria Math" panose="02040503050406030204" pitchFamily="18" charset="0"/>
                            </a:rPr>
                            <m:t>kg</m:t>
                          </m:r>
                          <m:r>
                            <m:rPr>
                              <m:nor/>
                            </m:rPr>
                            <a:rPr lang="de-AT" dirty="0">
                              <a:latin typeface="Calibri" panose="020F0502020204030204" pitchFamily="34" charset="0"/>
                              <a:cs typeface="Calibri" panose="020F0502020204030204" pitchFamily="34" charset="0"/>
                            </a:rPr>
                            <m:t>  </m:t>
                          </m:r>
                        </m:num>
                        <m:den>
                          <m:r>
                            <a:rPr lang="de-AT" i="1">
                              <a:latin typeface="Cambria Math" panose="02040503050406030204" pitchFamily="18" charset="0"/>
                            </a:rPr>
                            <m:t>1</m:t>
                          </m:r>
                          <m:r>
                            <a:rPr lang="de-AT" b="0" i="0" smtClean="0">
                              <a:latin typeface="Cambria Math" panose="02040503050406030204" pitchFamily="18" charset="0"/>
                            </a:rPr>
                            <m:t> </m:t>
                          </m:r>
                          <m:r>
                            <m:rPr>
                              <m:sty m:val="p"/>
                            </m:rPr>
                            <a:rPr lang="de-AT" b="0" i="0" smtClean="0">
                              <a:latin typeface="Cambria Math" panose="02040503050406030204" pitchFamily="18" charset="0"/>
                            </a:rPr>
                            <m:t>kg</m:t>
                          </m:r>
                          <m:r>
                            <m:rPr>
                              <m:nor/>
                            </m:rPr>
                            <a:rPr lang="de-AT" dirty="0">
                              <a:latin typeface="Calibri" panose="020F0502020204030204" pitchFamily="34" charset="0"/>
                              <a:cs typeface="Calibri" panose="020F0502020204030204" pitchFamily="34" charset="0"/>
                            </a:rPr>
                            <m:t>  </m:t>
                          </m:r>
                        </m:den>
                      </m:f>
                      <m:r>
                        <a:rPr lang="de-AT" b="0" i="1" dirty="0" smtClean="0">
                          <a:latin typeface="Cambria Math" panose="02040503050406030204" pitchFamily="18" charset="0"/>
                        </a:rPr>
                        <m:t>=3</m:t>
                      </m:r>
                    </m:oMath>
                  </m:oMathPara>
                </a14:m>
                <a:endParaRPr lang="de-AT" dirty="0">
                  <a:latin typeface="Calibri" panose="020F0502020204030204" pitchFamily="34" charset="0"/>
                  <a:cs typeface="Calibri" panose="020F0502020204030204" pitchFamily="34" charset="0"/>
                </a:endParaRPr>
              </a:p>
              <a:p>
                <a:pPr marL="0" indent="0">
                  <a:buNone/>
                </a:pPr>
                <a:endParaRPr lang="de-AT"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mc:Choice>
        <mc:Fallback>
          <p:sp>
            <p:nvSpPr>
              <p:cNvPr id="5" name="Content Placeholder 2">
                <a:extLst>
                  <a:ext uri="{FF2B5EF4-FFF2-40B4-BE49-F238E27FC236}">
                    <a16:creationId xmlns:a16="http://schemas.microsoft.com/office/drawing/2014/main" id="{4B7CCFC3-648B-934C-9F47-F42F1F637025}"/>
                  </a:ext>
                </a:extLst>
              </p:cNvPr>
              <p:cNvSpPr txBox="1">
                <a:spLocks noRot="1" noChangeAspect="1" noMove="1" noResize="1" noEditPoints="1" noAdjustHandles="1" noChangeArrowheads="1" noChangeShapeType="1" noTextEdit="1"/>
              </p:cNvSpPr>
              <p:nvPr/>
            </p:nvSpPr>
            <p:spPr>
              <a:xfrm>
                <a:off x="6096003" y="1832240"/>
                <a:ext cx="5363358" cy="2668324"/>
              </a:xfrm>
              <a:prstGeom prst="rect">
                <a:avLst/>
              </a:prstGeom>
              <a:blipFill>
                <a:blip r:embed="rId3"/>
                <a:stretch>
                  <a:fillRect l="-709" t="-3791"/>
                </a:stretch>
              </a:blipFill>
            </p:spPr>
            <p:txBody>
              <a:bodyPr/>
              <a:lstStyle/>
              <a:p>
                <a:r>
                  <a:rPr lang="it-AT">
                    <a:noFill/>
                  </a:rPr>
                  <a:t> </a:t>
                </a:r>
              </a:p>
            </p:txBody>
          </p:sp>
        </mc:Fallback>
      </mc:AlternateContent>
      <p:cxnSp>
        <p:nvCxnSpPr>
          <p:cNvPr id="6" name="Straight Connector 18">
            <a:extLst>
              <a:ext uri="{FF2B5EF4-FFF2-40B4-BE49-F238E27FC236}">
                <a16:creationId xmlns:a16="http://schemas.microsoft.com/office/drawing/2014/main" id="{4054510F-E801-6937-02EA-87E0C27DBAE2}"/>
              </a:ext>
            </a:extLst>
          </p:cNvPr>
          <p:cNvCxnSpPr/>
          <p:nvPr/>
        </p:nvCxnSpPr>
        <p:spPr>
          <a:xfrm flipV="1">
            <a:off x="7359109" y="1860390"/>
            <a:ext cx="578840" cy="313568"/>
          </a:xfrm>
          <a:prstGeom prst="line">
            <a:avLst/>
          </a:prstGeom>
          <a:ln w="5715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7" name="Straight Connector 19">
            <a:extLst>
              <a:ext uri="{FF2B5EF4-FFF2-40B4-BE49-F238E27FC236}">
                <a16:creationId xmlns:a16="http://schemas.microsoft.com/office/drawing/2014/main" id="{79C51948-BAF7-250D-938E-688FE4F96EB8}"/>
              </a:ext>
            </a:extLst>
          </p:cNvPr>
          <p:cNvCxnSpPr/>
          <p:nvPr/>
        </p:nvCxnSpPr>
        <p:spPr>
          <a:xfrm flipV="1">
            <a:off x="8425289" y="1852774"/>
            <a:ext cx="578840" cy="313568"/>
          </a:xfrm>
          <a:prstGeom prst="line">
            <a:avLst/>
          </a:prstGeom>
          <a:ln w="5715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8" name="Straight Connector 20">
            <a:extLst>
              <a:ext uri="{FF2B5EF4-FFF2-40B4-BE49-F238E27FC236}">
                <a16:creationId xmlns:a16="http://schemas.microsoft.com/office/drawing/2014/main" id="{1AFB97EF-CA8B-6443-A8B7-A2E7A6F1F411}"/>
              </a:ext>
            </a:extLst>
          </p:cNvPr>
          <p:cNvCxnSpPr/>
          <p:nvPr/>
        </p:nvCxnSpPr>
        <p:spPr>
          <a:xfrm flipV="1">
            <a:off x="7855606" y="2363053"/>
            <a:ext cx="578840" cy="313568"/>
          </a:xfrm>
          <a:prstGeom prst="line">
            <a:avLst/>
          </a:prstGeom>
          <a:ln w="5715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9" name="Straight Connector 21">
            <a:extLst>
              <a:ext uri="{FF2B5EF4-FFF2-40B4-BE49-F238E27FC236}">
                <a16:creationId xmlns:a16="http://schemas.microsoft.com/office/drawing/2014/main" id="{84A640BF-7714-11CD-6486-00DBE7F5658B}"/>
              </a:ext>
            </a:extLst>
          </p:cNvPr>
          <p:cNvCxnSpPr/>
          <p:nvPr/>
        </p:nvCxnSpPr>
        <p:spPr>
          <a:xfrm flipV="1">
            <a:off x="7241844" y="3121273"/>
            <a:ext cx="578840" cy="313568"/>
          </a:xfrm>
          <a:prstGeom prst="line">
            <a:avLst/>
          </a:prstGeom>
          <a:ln w="5715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10" name="Straight Connector 22">
            <a:extLst>
              <a:ext uri="{FF2B5EF4-FFF2-40B4-BE49-F238E27FC236}">
                <a16:creationId xmlns:a16="http://schemas.microsoft.com/office/drawing/2014/main" id="{1EEF0039-F670-9C52-F111-45A8A34483CA}"/>
              </a:ext>
            </a:extLst>
          </p:cNvPr>
          <p:cNvCxnSpPr/>
          <p:nvPr/>
        </p:nvCxnSpPr>
        <p:spPr>
          <a:xfrm flipV="1">
            <a:off x="8306413" y="3121273"/>
            <a:ext cx="578840" cy="313568"/>
          </a:xfrm>
          <a:prstGeom prst="line">
            <a:avLst/>
          </a:prstGeom>
          <a:ln w="5715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11" name="Straight Connector 23">
            <a:extLst>
              <a:ext uri="{FF2B5EF4-FFF2-40B4-BE49-F238E27FC236}">
                <a16:creationId xmlns:a16="http://schemas.microsoft.com/office/drawing/2014/main" id="{ECBED213-3AD8-F224-03AB-9C61C4E6F902}"/>
              </a:ext>
            </a:extLst>
          </p:cNvPr>
          <p:cNvCxnSpPr/>
          <p:nvPr/>
        </p:nvCxnSpPr>
        <p:spPr>
          <a:xfrm flipV="1">
            <a:off x="7774364" y="3592288"/>
            <a:ext cx="578840" cy="313568"/>
          </a:xfrm>
          <a:prstGeom prst="line">
            <a:avLst/>
          </a:prstGeom>
          <a:ln w="57150">
            <a:solidFill>
              <a:srgbClr val="0070C0"/>
            </a:solidFill>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2089F006-A139-B07E-DA8C-5ECA7635B047}"/>
                  </a:ext>
                </a:extLst>
              </p:cNvPr>
              <p:cNvSpPr txBox="1"/>
              <p:nvPr/>
            </p:nvSpPr>
            <p:spPr>
              <a:xfrm>
                <a:off x="5990441" y="4453595"/>
                <a:ext cx="5363358" cy="1646220"/>
              </a:xfrm>
              <a:prstGeom prst="rect">
                <a:avLst/>
              </a:prstGeom>
              <a:noFill/>
            </p:spPr>
            <p:txBody>
              <a:bodyPr wrap="square">
                <a:spAutoFit/>
              </a:bodyPr>
              <a:lstStyle/>
              <a:p>
                <a:pPr marL="0" indent="0">
                  <a:buNone/>
                </a:pPr>
                <a:r>
                  <a:rPr lang="en-US" sz="2800" i="1" dirty="0">
                    <a:latin typeface="Calibri" panose="020F0502020204030204" pitchFamily="34" charset="0"/>
                    <a:cs typeface="Calibri" panose="020F0502020204030204" pitchFamily="34" charset="0"/>
                  </a:rPr>
                  <a:t>Meta-analysis (“Hold my beer”</a:t>
                </a:r>
                <a:r>
                  <a:rPr lang="de-AT" sz="2800" i="1" dirty="0">
                    <a:latin typeface="Calibri" panose="020F0502020204030204" pitchFamily="34" charset="0"/>
                    <a:cs typeface="Calibri" panose="020F0502020204030204" pitchFamily="34" charset="0"/>
                  </a:rPr>
                  <a:t>)</a:t>
                </a:r>
                <a:endParaRPr lang="de-AT" sz="2400" i="1" dirty="0">
                  <a:latin typeface="Calibri" panose="020F0502020204030204" pitchFamily="34" charset="0"/>
                  <a:cs typeface="Calibri" panose="020F0502020204030204" pitchFamily="34" charset="0"/>
                </a:endParaRPr>
              </a:p>
              <a:p>
                <a:pPr marL="0" indent="0">
                  <a:buNone/>
                </a:pPr>
                <a:endParaRPr lang="de-AT" sz="2000" dirty="0">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acc>
                        <m:accPr>
                          <m:chr m:val="̅"/>
                          <m:ctrlPr>
                            <a:rPr lang="de-AT" sz="2800" i="1" smtClean="0">
                              <a:latin typeface="Cambria Math" panose="02040503050406030204" pitchFamily="18" charset="0"/>
                            </a:rPr>
                          </m:ctrlPr>
                        </m:accPr>
                        <m:e>
                          <m:r>
                            <a:rPr lang="de-AT" sz="2800" i="1">
                              <a:latin typeface="Cambria Math" panose="02040503050406030204" pitchFamily="18" charset="0"/>
                            </a:rPr>
                            <m:t>𝑑</m:t>
                          </m:r>
                        </m:e>
                      </m:acc>
                      <m:r>
                        <a:rPr lang="de-AT" sz="2800" i="1">
                          <a:latin typeface="Cambria Math" panose="02040503050406030204" pitchFamily="18" charset="0"/>
                        </a:rPr>
                        <m:t>=</m:t>
                      </m:r>
                      <m:f>
                        <m:fPr>
                          <m:ctrlPr>
                            <a:rPr lang="de-AT" sz="2800" i="1">
                              <a:latin typeface="Cambria Math" panose="02040503050406030204" pitchFamily="18" charset="0"/>
                            </a:rPr>
                          </m:ctrlPr>
                        </m:fPr>
                        <m:num>
                          <m:sSub>
                            <m:sSubPr>
                              <m:ctrlPr>
                                <a:rPr lang="de-AT" sz="2800" b="0" i="1" smtClean="0">
                                  <a:latin typeface="Cambria Math" panose="02040503050406030204" pitchFamily="18" charset="0"/>
                                </a:rPr>
                              </m:ctrlPr>
                            </m:sSubPr>
                            <m:e>
                              <m:r>
                                <a:rPr lang="de-AT" sz="2800" b="0" i="1" smtClean="0">
                                  <a:latin typeface="Cambria Math" panose="02040503050406030204" pitchFamily="18" charset="0"/>
                                </a:rPr>
                                <m:t>𝑑</m:t>
                              </m:r>
                            </m:e>
                            <m:sub>
                              <m:r>
                                <a:rPr lang="de-AT" sz="2800" b="0" i="1" smtClean="0">
                                  <a:latin typeface="Cambria Math" panose="02040503050406030204" pitchFamily="18" charset="0"/>
                                </a:rPr>
                                <m:t>1</m:t>
                              </m:r>
                            </m:sub>
                          </m:sSub>
                          <m:r>
                            <a:rPr lang="de-AT" sz="2800" i="1">
                              <a:latin typeface="Cambria Math" panose="02040503050406030204" pitchFamily="18" charset="0"/>
                            </a:rPr>
                            <m:t>+</m:t>
                          </m:r>
                          <m:sSub>
                            <m:sSubPr>
                              <m:ctrlPr>
                                <a:rPr lang="de-AT" sz="2800" b="0" i="1" smtClean="0">
                                  <a:latin typeface="Cambria Math" panose="02040503050406030204" pitchFamily="18" charset="0"/>
                                </a:rPr>
                              </m:ctrlPr>
                            </m:sSubPr>
                            <m:e>
                              <m:r>
                                <a:rPr lang="de-AT" sz="2800" b="0" i="1" smtClean="0">
                                  <a:latin typeface="Cambria Math" panose="02040503050406030204" pitchFamily="18" charset="0"/>
                                </a:rPr>
                                <m:t>𝑑</m:t>
                              </m:r>
                            </m:e>
                            <m:sub>
                              <m:r>
                                <a:rPr lang="de-AT" sz="2800" b="0" i="1" smtClean="0">
                                  <a:latin typeface="Cambria Math" panose="02040503050406030204" pitchFamily="18" charset="0"/>
                                </a:rPr>
                                <m:t>2</m:t>
                              </m:r>
                            </m:sub>
                          </m:sSub>
                        </m:num>
                        <m:den>
                          <m:r>
                            <a:rPr lang="de-AT" sz="2800" i="1">
                              <a:latin typeface="Cambria Math" panose="02040503050406030204" pitchFamily="18" charset="0"/>
                            </a:rPr>
                            <m:t>2</m:t>
                          </m:r>
                        </m:den>
                      </m:f>
                      <m:r>
                        <a:rPr lang="de-AT" sz="2800" i="1">
                          <a:latin typeface="Cambria Math" panose="02040503050406030204" pitchFamily="18" charset="0"/>
                        </a:rPr>
                        <m:t>=</m:t>
                      </m:r>
                      <m:r>
                        <a:rPr lang="de-AT" sz="2800" b="0" i="1" smtClean="0">
                          <a:latin typeface="Cambria Math" panose="02040503050406030204" pitchFamily="18" charset="0"/>
                        </a:rPr>
                        <m:t>2.5</m:t>
                      </m:r>
                    </m:oMath>
                  </m:oMathPara>
                </a14:m>
                <a:endParaRPr lang="de-AT" sz="2800" b="1" dirty="0">
                  <a:latin typeface="Calibri" panose="020F0502020204030204" pitchFamily="34" charset="0"/>
                  <a:cs typeface="Calibri" panose="020F0502020204030204" pitchFamily="34" charset="0"/>
                </a:endParaRPr>
              </a:p>
            </p:txBody>
          </p:sp>
        </mc:Choice>
        <mc:Fallback>
          <p:sp>
            <p:nvSpPr>
              <p:cNvPr id="12" name="CasellaDiTesto 11">
                <a:extLst>
                  <a:ext uri="{FF2B5EF4-FFF2-40B4-BE49-F238E27FC236}">
                    <a16:creationId xmlns:a16="http://schemas.microsoft.com/office/drawing/2014/main" id="{2089F006-A139-B07E-DA8C-5ECA7635B047}"/>
                  </a:ext>
                </a:extLst>
              </p:cNvPr>
              <p:cNvSpPr txBox="1">
                <a:spLocks noRot="1" noChangeAspect="1" noMove="1" noResize="1" noEditPoints="1" noAdjustHandles="1" noChangeArrowheads="1" noChangeShapeType="1" noTextEdit="1"/>
              </p:cNvSpPr>
              <p:nvPr/>
            </p:nvSpPr>
            <p:spPr>
              <a:xfrm>
                <a:off x="5990441" y="4453595"/>
                <a:ext cx="5363358" cy="1646220"/>
              </a:xfrm>
              <a:prstGeom prst="rect">
                <a:avLst/>
              </a:prstGeom>
              <a:blipFill>
                <a:blip r:embed="rId4"/>
                <a:stretch>
                  <a:fillRect l="-2364" t="-3817" b="-3053"/>
                </a:stretch>
              </a:blipFill>
            </p:spPr>
            <p:txBody>
              <a:bodyPr/>
              <a:lstStyle/>
              <a:p>
                <a:r>
                  <a:rPr lang="it-AT">
                    <a:noFill/>
                  </a:rPr>
                  <a:t> </a:t>
                </a:r>
              </a:p>
            </p:txBody>
          </p:sp>
        </mc:Fallback>
      </mc:AlternateContent>
    </p:spTree>
    <p:extLst>
      <p:ext uri="{BB962C8B-B14F-4D97-AF65-F5344CB8AC3E}">
        <p14:creationId xmlns:p14="http://schemas.microsoft.com/office/powerpoint/2010/main" val="12133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551AFF-E79B-43D9-9894-E3CD01F471E7}"/>
              </a:ext>
            </a:extLst>
          </p:cNvPr>
          <p:cNvSpPr>
            <a:spLocks noGrp="1"/>
          </p:cNvSpPr>
          <p:nvPr>
            <p:ph type="title"/>
          </p:nvPr>
        </p:nvSpPr>
        <p:spPr/>
        <p:txBody>
          <a:bodyPr/>
          <a:lstStyle/>
          <a:p>
            <a:r>
              <a:rPr lang="en-US" dirty="0"/>
              <a:t>Pattern-mixture model sensitivity analysis (V)</a:t>
            </a:r>
          </a:p>
        </p:txBody>
      </p:sp>
      <p:sp>
        <p:nvSpPr>
          <p:cNvPr id="8" name="Content Placeholder 7">
            <a:extLst>
              <a:ext uri="{FF2B5EF4-FFF2-40B4-BE49-F238E27FC236}">
                <a16:creationId xmlns:a16="http://schemas.microsoft.com/office/drawing/2014/main" id="{8DB0A125-EAA5-428C-9829-796211D3BDC9}"/>
              </a:ext>
            </a:extLst>
          </p:cNvPr>
          <p:cNvSpPr>
            <a:spLocks noGrp="1"/>
          </p:cNvSpPr>
          <p:nvPr>
            <p:ph idx="1"/>
          </p:nvPr>
        </p:nvSpPr>
        <p:spPr/>
        <p:txBody>
          <a:bodyPr/>
          <a:lstStyle/>
          <a:p>
            <a:pPr marL="514350" indent="-514350">
              <a:buFont typeface="+mj-lt"/>
              <a:buAutoNum type="arabicPeriod" startAt="5"/>
            </a:pPr>
            <a:r>
              <a:rPr lang="en-US" dirty="0"/>
              <a:t>Analysis with the MNAR imputed data</a:t>
            </a:r>
          </a:p>
          <a:p>
            <a:pPr marL="514350" indent="-514350">
              <a:buFont typeface="+mj-lt"/>
              <a:buAutoNum type="arabicPeriod" startAt="5"/>
            </a:pPr>
            <a:endParaRPr lang="en-US" dirty="0"/>
          </a:p>
          <a:p>
            <a:pPr marL="514350" indent="-514350">
              <a:buFont typeface="+mj-lt"/>
              <a:buAutoNum type="arabicPeriod" startAt="5"/>
            </a:pPr>
            <a:endParaRPr lang="en-US" dirty="0"/>
          </a:p>
          <a:p>
            <a:pPr marL="514350" indent="-514350">
              <a:buFont typeface="+mj-lt"/>
              <a:buAutoNum type="arabicPeriod" startAt="5"/>
            </a:pPr>
            <a:endParaRPr lang="en-US" dirty="0"/>
          </a:p>
          <a:p>
            <a:pPr marL="0" indent="0">
              <a:buNone/>
            </a:pPr>
            <a:r>
              <a:rPr lang="en-US" dirty="0"/>
              <a:t>Per-protocol analysis (no lost to follow-up)</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BFBC75-1C4F-4A78-A1BD-27F76AABE267}"/>
                  </a:ext>
                </a:extLst>
              </p:cNvPr>
              <p:cNvSpPr txBox="1"/>
              <p:nvPr/>
            </p:nvSpPr>
            <p:spPr>
              <a:xfrm>
                <a:off x="1862460" y="2817604"/>
                <a:ext cx="8467077"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CR</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19.42+0.60∗</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0+3.06∗</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Therapy</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Study</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a:extLst>
                  <a:ext uri="{FF2B5EF4-FFF2-40B4-BE49-F238E27FC236}">
                    <a16:creationId xmlns:a16="http://schemas.microsoft.com/office/drawing/2014/main" id="{54BFBC75-1C4F-4A78-A1BD-27F76AABE267}"/>
                  </a:ext>
                </a:extLst>
              </p:cNvPr>
              <p:cNvSpPr txBox="1">
                <a:spLocks noRot="1" noChangeAspect="1" noMove="1" noResize="1" noEditPoints="1" noAdjustHandles="1" noChangeArrowheads="1" noChangeShapeType="1" noTextEdit="1"/>
              </p:cNvSpPr>
              <p:nvPr/>
            </p:nvSpPr>
            <p:spPr>
              <a:xfrm>
                <a:off x="1862460" y="2817604"/>
                <a:ext cx="8467077" cy="480131"/>
              </a:xfrm>
              <a:prstGeom prst="rect">
                <a:avLst/>
              </a:prstGeom>
              <a:blipFill>
                <a:blip r:embed="rId2"/>
                <a:stretch>
                  <a:fillRect b="-21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4D02A2D-FA13-4A54-A63F-D3E12FD71177}"/>
                  </a:ext>
                </a:extLst>
              </p:cNvPr>
              <p:cNvSpPr txBox="1"/>
              <p:nvPr/>
            </p:nvSpPr>
            <p:spPr>
              <a:xfrm>
                <a:off x="1862460" y="4769846"/>
                <a:ext cx="8467077"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CR</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19.72+0.60∗</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0+3.10∗</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Therapy</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sty m:val="p"/>
                        </m:rP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Study</m:t>
                      </m:r>
                      <m:r>
                        <a:rPr kumimoji="0" lang="de-AT"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64D02A2D-FA13-4A54-A63F-D3E12FD71177}"/>
                  </a:ext>
                </a:extLst>
              </p:cNvPr>
              <p:cNvSpPr txBox="1">
                <a:spLocks noRot="1" noChangeAspect="1" noMove="1" noResize="1" noEditPoints="1" noAdjustHandles="1" noChangeArrowheads="1" noChangeShapeType="1" noTextEdit="1"/>
              </p:cNvSpPr>
              <p:nvPr/>
            </p:nvSpPr>
            <p:spPr>
              <a:xfrm>
                <a:off x="1862460" y="4769846"/>
                <a:ext cx="8467077" cy="480131"/>
              </a:xfrm>
              <a:prstGeom prst="rect">
                <a:avLst/>
              </a:prstGeom>
              <a:blipFill>
                <a:blip r:embed="rId3"/>
                <a:stretch>
                  <a:fillRect b="-2151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9EF8439-9403-4713-83ED-23471F0EC51C}"/>
              </a:ext>
            </a:extLst>
          </p:cNvPr>
          <p:cNvPicPr>
            <a:picLocks noChangeAspect="1"/>
          </p:cNvPicPr>
          <p:nvPr/>
        </p:nvPicPr>
        <p:blipFill>
          <a:blip r:embed="rId4"/>
          <a:stretch>
            <a:fillRect/>
          </a:stretch>
        </p:blipFill>
        <p:spPr>
          <a:xfrm>
            <a:off x="2971800" y="1552923"/>
            <a:ext cx="6038455" cy="4521306"/>
          </a:xfrm>
          <a:prstGeom prst="rect">
            <a:avLst/>
          </a:prstGeom>
        </p:spPr>
      </p:pic>
    </p:spTree>
    <p:extLst>
      <p:ext uri="{BB962C8B-B14F-4D97-AF65-F5344CB8AC3E}">
        <p14:creationId xmlns:p14="http://schemas.microsoft.com/office/powerpoint/2010/main" val="42411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9E2858-58AD-4BE1-A45A-9D3C92A69AEB}"/>
              </a:ext>
            </a:extLst>
          </p:cNvPr>
          <p:cNvSpPr/>
          <p:nvPr/>
        </p:nvSpPr>
        <p:spPr>
          <a:xfrm>
            <a:off x="1" y="1"/>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FEA1386B-A349-43CB-8169-08C6867C4BD4}"/>
              </a:ext>
            </a:extLst>
          </p:cNvPr>
          <p:cNvSpPr>
            <a:spLocks noGrp="1"/>
          </p:cNvSpPr>
          <p:nvPr>
            <p:ph type="sldNum" sz="quarter" idx="29"/>
          </p:nvPr>
        </p:nvSpPr>
        <p:spPr/>
        <p:txBody>
          <a:bodyPr/>
          <a:lstStyle/>
          <a:p>
            <a:fld id="{47FEACEE-25B4-4A2D-B147-27296E36371D}" type="slidenum">
              <a:rPr lang="en-US" altLang="zh-CN" smtClean="0"/>
              <a:pPr/>
              <a:t>41</a:t>
            </a:fld>
            <a:endParaRPr lang="en-US" altLang="zh-CN" dirty="0"/>
          </a:p>
        </p:txBody>
      </p:sp>
      <p:graphicFrame>
        <p:nvGraphicFramePr>
          <p:cNvPr id="3" name="Table 2">
            <a:extLst>
              <a:ext uri="{FF2B5EF4-FFF2-40B4-BE49-F238E27FC236}">
                <a16:creationId xmlns:a16="http://schemas.microsoft.com/office/drawing/2014/main" id="{4E86FDA0-E83B-4E68-ACBA-E1AB05F2D98F}"/>
              </a:ext>
            </a:extLst>
          </p:cNvPr>
          <p:cNvGraphicFramePr>
            <a:graphicFrameLocks noGrp="1"/>
          </p:cNvGraphicFramePr>
          <p:nvPr>
            <p:extLst>
              <p:ext uri="{D42A27DB-BD31-4B8C-83A1-F6EECF244321}">
                <p14:modId xmlns:p14="http://schemas.microsoft.com/office/powerpoint/2010/main" val="1704204861"/>
              </p:ext>
            </p:extLst>
          </p:nvPr>
        </p:nvGraphicFramePr>
        <p:xfrm>
          <a:off x="1372992" y="521757"/>
          <a:ext cx="9087439" cy="5814485"/>
        </p:xfrm>
        <a:graphic>
          <a:graphicData uri="http://schemas.openxmlformats.org/drawingml/2006/table">
            <a:tbl>
              <a:tblPr firstRow="1" firstCol="1" bandRow="1">
                <a:tableStyleId>{EB9631B5-78F2-41C9-869B-9F39066F8104}</a:tableStyleId>
              </a:tblPr>
              <a:tblGrid>
                <a:gridCol w="1568017">
                  <a:extLst>
                    <a:ext uri="{9D8B030D-6E8A-4147-A177-3AD203B41FA5}">
                      <a16:colId xmlns:a16="http://schemas.microsoft.com/office/drawing/2014/main" val="3047455610"/>
                    </a:ext>
                  </a:extLst>
                </a:gridCol>
                <a:gridCol w="3715847">
                  <a:extLst>
                    <a:ext uri="{9D8B030D-6E8A-4147-A177-3AD203B41FA5}">
                      <a16:colId xmlns:a16="http://schemas.microsoft.com/office/drawing/2014/main" val="3699965829"/>
                    </a:ext>
                  </a:extLst>
                </a:gridCol>
                <a:gridCol w="3803575">
                  <a:extLst>
                    <a:ext uri="{9D8B030D-6E8A-4147-A177-3AD203B41FA5}">
                      <a16:colId xmlns:a16="http://schemas.microsoft.com/office/drawing/2014/main" val="3033813053"/>
                    </a:ext>
                  </a:extLst>
                </a:gridCol>
              </a:tblGrid>
              <a:tr h="278427">
                <a:tc>
                  <a:txBody>
                    <a:bodyPr/>
                    <a:lstStyle/>
                    <a:p>
                      <a:pPr algn="l">
                        <a:lnSpc>
                          <a:spcPct val="107000"/>
                        </a:lnSpc>
                        <a:spcAft>
                          <a:spcPts val="800"/>
                        </a:spcAft>
                      </a:pPr>
                      <a:r>
                        <a:rPr lang="en-US" sz="1600" kern="100" dirty="0">
                          <a:effectLst/>
                          <a:latin typeface="+mn-lt"/>
                          <a:cs typeface="Calibri" panose="020F0502020204030204" pitchFamily="34" charset="0"/>
                        </a:rPr>
                        <a:t> </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algn="ctr">
                        <a:lnSpc>
                          <a:spcPct val="107000"/>
                        </a:lnSpc>
                        <a:spcAft>
                          <a:spcPts val="800"/>
                        </a:spcAft>
                      </a:pPr>
                      <a:r>
                        <a:rPr lang="en-US" sz="1600" kern="100">
                          <a:effectLst/>
                          <a:latin typeface="+mn-lt"/>
                          <a:cs typeface="Calibri" panose="020F0502020204030204" pitchFamily="34" charset="0"/>
                        </a:rPr>
                        <a:t>Multivariate MA</a:t>
                      </a:r>
                      <a:endParaRPr lang="de-AT" sz="1400" kern="100">
                        <a:effectLst/>
                        <a:latin typeface="+mn-lt"/>
                        <a:ea typeface="Calibri" panose="020F0502020204030204" pitchFamily="34" charset="0"/>
                        <a:cs typeface="Calibri" panose="020F0502020204030204" pitchFamily="34" charset="0"/>
                      </a:endParaRPr>
                    </a:p>
                  </a:txBody>
                  <a:tcPr marL="67068" marR="67068" marT="0" marB="0"/>
                </a:tc>
                <a:tc>
                  <a:txBody>
                    <a:bodyPr/>
                    <a:lstStyle/>
                    <a:p>
                      <a:pPr algn="ctr">
                        <a:lnSpc>
                          <a:spcPct val="107000"/>
                        </a:lnSpc>
                        <a:spcAft>
                          <a:spcPts val="800"/>
                        </a:spcAft>
                      </a:pPr>
                      <a:r>
                        <a:rPr lang="en-US" sz="1600" kern="100" dirty="0">
                          <a:effectLst/>
                          <a:latin typeface="+mn-lt"/>
                          <a:cs typeface="Calibri" panose="020F0502020204030204" pitchFamily="34" charset="0"/>
                        </a:rPr>
                        <a:t>Univariate MA of SMDs</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tc>
                <a:extLst>
                  <a:ext uri="{0D108BD9-81ED-4DB2-BD59-A6C34878D82A}">
                    <a16:rowId xmlns:a16="http://schemas.microsoft.com/office/drawing/2014/main" val="691557870"/>
                  </a:ext>
                </a:extLst>
              </a:tr>
              <a:tr h="278427">
                <a:tc>
                  <a:txBody>
                    <a:bodyPr/>
                    <a:lstStyle/>
                    <a:p>
                      <a:pPr algn="l">
                        <a:lnSpc>
                          <a:spcPct val="107000"/>
                        </a:lnSpc>
                        <a:spcAft>
                          <a:spcPts val="800"/>
                        </a:spcAft>
                      </a:pPr>
                      <a:r>
                        <a:rPr lang="en-US" sz="1600" kern="100" dirty="0">
                          <a:effectLst/>
                          <a:latin typeface="+mn-lt"/>
                          <a:cs typeface="Calibri" panose="020F0502020204030204" pitchFamily="34" charset="0"/>
                        </a:rPr>
                        <a:t>Context</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gridSpan="2">
                  <a:txBody>
                    <a:bodyPr/>
                    <a:lstStyle/>
                    <a:p>
                      <a:pPr algn="ctr">
                        <a:lnSpc>
                          <a:spcPct val="107000"/>
                        </a:lnSpc>
                        <a:spcAft>
                          <a:spcPts val="800"/>
                        </a:spcAft>
                      </a:pPr>
                      <a:r>
                        <a:rPr lang="en-US" sz="1600" kern="100">
                          <a:effectLst/>
                          <a:latin typeface="+mn-lt"/>
                          <a:cs typeface="Calibri" panose="020F0502020204030204" pitchFamily="34" charset="0"/>
                        </a:rPr>
                        <a:t>The outcome of interest has been measured on different scales.</a:t>
                      </a:r>
                      <a:endParaRPr lang="de-AT" sz="1400" kern="100">
                        <a:effectLst/>
                        <a:latin typeface="+mn-lt"/>
                        <a:ea typeface="Calibri" panose="020F0502020204030204" pitchFamily="34" charset="0"/>
                        <a:cs typeface="Calibri" panose="020F0502020204030204" pitchFamily="34" charset="0"/>
                      </a:endParaRPr>
                    </a:p>
                  </a:txBody>
                  <a:tcPr marL="67068" marR="67068" marT="0" marB="0" anchor="ctr"/>
                </a:tc>
                <a:tc hMerge="1">
                  <a:txBody>
                    <a:bodyPr/>
                    <a:lstStyle/>
                    <a:p>
                      <a:endParaRPr lang="en-US"/>
                    </a:p>
                  </a:txBody>
                  <a:tcPr/>
                </a:tc>
                <a:extLst>
                  <a:ext uri="{0D108BD9-81ED-4DB2-BD59-A6C34878D82A}">
                    <a16:rowId xmlns:a16="http://schemas.microsoft.com/office/drawing/2014/main" val="1984137994"/>
                  </a:ext>
                </a:extLst>
              </a:tr>
              <a:tr h="632147">
                <a:tc>
                  <a:txBody>
                    <a:bodyPr/>
                    <a:lstStyle/>
                    <a:p>
                      <a:pPr algn="l">
                        <a:lnSpc>
                          <a:spcPct val="107000"/>
                        </a:lnSpc>
                        <a:spcAft>
                          <a:spcPts val="800"/>
                        </a:spcAft>
                      </a:pPr>
                      <a:r>
                        <a:rPr lang="en-US" sz="1600" kern="100" dirty="0">
                          <a:effectLst/>
                          <a:latin typeface="+mn-lt"/>
                          <a:cs typeface="Calibri" panose="020F0502020204030204" pitchFamily="34" charset="0"/>
                        </a:rPr>
                        <a:t>Rationale</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Use the correlation between outcomes for a joint estimation</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spcAft>
                          <a:spcPts val="800"/>
                        </a:spcAft>
                        <a:buFont typeface="Wingdings" panose="05000000000000000000" pitchFamily="2" charset="2"/>
                        <a:buChar char=""/>
                      </a:pPr>
                      <a:r>
                        <a:rPr lang="en-US" sz="1600" kern="100">
                          <a:effectLst/>
                          <a:latin typeface="+mn-lt"/>
                          <a:cs typeface="Calibri" panose="020F0502020204030204" pitchFamily="34" charset="0"/>
                        </a:rPr>
                        <a:t>Pool measures in reason of their dimensionless</a:t>
                      </a:r>
                      <a:endParaRPr lang="de-AT" sz="1400" kern="100">
                        <a:effectLst/>
                        <a:latin typeface="+mn-lt"/>
                        <a:ea typeface="Calibri" panose="020F0502020204030204" pitchFamily="34" charset="0"/>
                        <a:cs typeface="Calibri" panose="020F0502020204030204" pitchFamily="34" charset="0"/>
                      </a:endParaRPr>
                    </a:p>
                  </a:txBody>
                  <a:tcPr marL="67068" marR="67068" marT="0" marB="0" anchor="ctr"/>
                </a:tc>
                <a:extLst>
                  <a:ext uri="{0D108BD9-81ED-4DB2-BD59-A6C34878D82A}">
                    <a16:rowId xmlns:a16="http://schemas.microsoft.com/office/drawing/2014/main" val="3151765858"/>
                  </a:ext>
                </a:extLst>
              </a:tr>
              <a:tr h="1153090">
                <a:tc>
                  <a:txBody>
                    <a:bodyPr/>
                    <a:lstStyle/>
                    <a:p>
                      <a:pPr algn="l">
                        <a:lnSpc>
                          <a:spcPct val="107000"/>
                        </a:lnSpc>
                        <a:spcAft>
                          <a:spcPts val="800"/>
                        </a:spcAft>
                      </a:pPr>
                      <a:r>
                        <a:rPr lang="en-US" sz="1600" kern="100" dirty="0">
                          <a:effectLst/>
                          <a:latin typeface="+mn-lt"/>
                          <a:cs typeface="Calibri" panose="020F0502020204030204" pitchFamily="34" charset="0"/>
                        </a:rPr>
                        <a:t>Benefits</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Precise, nuanced and informed conclusions</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Reduces research waste</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Handles missing data </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Straightforward</a:t>
                      </a:r>
                      <a:endParaRPr lang="de-AT" sz="1400" kern="100" dirty="0">
                        <a:effectLst/>
                        <a:latin typeface="+mn-lt"/>
                        <a:cs typeface="Calibri" panose="020F0502020204030204" pitchFamily="34" charset="0"/>
                      </a:endParaRPr>
                    </a:p>
                    <a:p>
                      <a:pPr marL="342900" lvl="0" indent="-342900" algn="l">
                        <a:lnSpc>
                          <a:spcPct val="107000"/>
                        </a:lnSpc>
                        <a:spcAft>
                          <a:spcPts val="800"/>
                        </a:spcAft>
                        <a:buFont typeface="Wingdings" panose="05000000000000000000" pitchFamily="2" charset="2"/>
                        <a:buChar char=""/>
                      </a:pPr>
                      <a:r>
                        <a:rPr lang="en-US" sz="1600" kern="100" dirty="0">
                          <a:effectLst/>
                          <a:latin typeface="+mn-lt"/>
                          <a:cs typeface="Calibri" panose="020F0502020204030204" pitchFamily="34" charset="0"/>
                        </a:rPr>
                        <a:t>Well-documented in the literature</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extLst>
                  <a:ext uri="{0D108BD9-81ED-4DB2-BD59-A6C34878D82A}">
                    <a16:rowId xmlns:a16="http://schemas.microsoft.com/office/drawing/2014/main" val="181323241"/>
                  </a:ext>
                </a:extLst>
              </a:tr>
              <a:tr h="1444643">
                <a:tc>
                  <a:txBody>
                    <a:bodyPr/>
                    <a:lstStyle/>
                    <a:p>
                      <a:pPr algn="l">
                        <a:lnSpc>
                          <a:spcPct val="107000"/>
                        </a:lnSpc>
                        <a:spcAft>
                          <a:spcPts val="800"/>
                        </a:spcAft>
                      </a:pPr>
                      <a:r>
                        <a:rPr lang="en-US" sz="1600" kern="100">
                          <a:effectLst/>
                          <a:latin typeface="+mn-lt"/>
                          <a:cs typeface="Calibri" panose="020F0502020204030204" pitchFamily="34" charset="0"/>
                        </a:rPr>
                        <a:t>Use </a:t>
                      </a:r>
                      <a:endParaRPr lang="de-AT" sz="1400" kern="10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In case of correlated outcomes</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When not all the outcomes are reported on one instrument measure (i.e., scale)</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Despite being widely adopted, given the methodological pitfalls, it should be used with caution.</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Highly correlated variables</a:t>
                      </a:r>
                      <a:endParaRPr lang="de-AT" sz="1400" kern="100" dirty="0">
                        <a:effectLst/>
                        <a:latin typeface="+mn-lt"/>
                        <a:cs typeface="Calibri" panose="020F0502020204030204" pitchFamily="34" charset="0"/>
                      </a:endParaRPr>
                    </a:p>
                    <a:p>
                      <a:pPr marL="342900" lvl="0" indent="-342900" algn="l">
                        <a:lnSpc>
                          <a:spcPct val="107000"/>
                        </a:lnSpc>
                        <a:spcAft>
                          <a:spcPts val="800"/>
                        </a:spcAft>
                        <a:buFont typeface="Wingdings" panose="05000000000000000000" pitchFamily="2" charset="2"/>
                        <a:buChar char=""/>
                      </a:pPr>
                      <a:r>
                        <a:rPr lang="en-US" sz="1600" kern="100" dirty="0">
                          <a:effectLst/>
                          <a:latin typeface="+mn-lt"/>
                          <a:cs typeface="Calibri" panose="020F0502020204030204" pitchFamily="34" charset="0"/>
                        </a:rPr>
                        <a:t>Little variability</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extLst>
                  <a:ext uri="{0D108BD9-81ED-4DB2-BD59-A6C34878D82A}">
                    <a16:rowId xmlns:a16="http://schemas.microsoft.com/office/drawing/2014/main" val="1483079793"/>
                  </a:ext>
                </a:extLst>
              </a:tr>
              <a:tr h="2027751">
                <a:tc>
                  <a:txBody>
                    <a:bodyPr/>
                    <a:lstStyle/>
                    <a:p>
                      <a:pPr algn="l">
                        <a:lnSpc>
                          <a:spcPct val="107000"/>
                        </a:lnSpc>
                        <a:spcAft>
                          <a:spcPts val="800"/>
                        </a:spcAft>
                      </a:pPr>
                      <a:r>
                        <a:rPr lang="en-US" sz="1600" kern="100" dirty="0">
                          <a:effectLst/>
                          <a:latin typeface="+mn-lt"/>
                          <a:cs typeface="Calibri" panose="020F0502020204030204" pitchFamily="34" charset="0"/>
                        </a:rPr>
                        <a:t>Limitations</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Difficulties in obtaining within-study correlations</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MAR assumption difficult to demonstrate</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Difficult when there are too many assessment instruments and the dataset is too sparse</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tc>
                  <a:txBody>
                    <a:bodyPr/>
                    <a:lstStyle/>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Research waste</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ORB (Outcome Reporting Bias)</a:t>
                      </a:r>
                      <a:endParaRPr lang="de-AT" sz="1400" kern="100" dirty="0">
                        <a:effectLst/>
                        <a:latin typeface="+mn-lt"/>
                        <a:cs typeface="Calibri" panose="020F0502020204030204" pitchFamily="34" charset="0"/>
                      </a:endParaRPr>
                    </a:p>
                    <a:p>
                      <a:pPr marL="342900" lvl="0" indent="-342900" algn="l">
                        <a:lnSpc>
                          <a:spcPct val="107000"/>
                        </a:lnSpc>
                        <a:buFont typeface="Wingdings" panose="05000000000000000000" pitchFamily="2" charset="2"/>
                        <a:buChar char=""/>
                      </a:pPr>
                      <a:r>
                        <a:rPr lang="en-US" sz="1600" kern="100" dirty="0">
                          <a:effectLst/>
                          <a:latin typeface="+mn-lt"/>
                          <a:cs typeface="Calibri" panose="020F0502020204030204" pitchFamily="34" charset="0"/>
                        </a:rPr>
                        <a:t>Information loss</a:t>
                      </a:r>
                    </a:p>
                    <a:p>
                      <a:pPr marL="342900" lvl="0" indent="-342900" algn="l">
                        <a:lnSpc>
                          <a:spcPct val="107000"/>
                        </a:lnSpc>
                        <a:spcAft>
                          <a:spcPts val="800"/>
                        </a:spcAft>
                        <a:buFont typeface="Wingdings" panose="05000000000000000000" pitchFamily="2" charset="2"/>
                        <a:buChar char=""/>
                      </a:pPr>
                      <a:r>
                        <a:rPr lang="en-US" sz="1600" kern="100" dirty="0">
                          <a:effectLst/>
                          <a:latin typeface="+mn-lt"/>
                          <a:ea typeface="Calibri" panose="020F0502020204030204" pitchFamily="34" charset="0"/>
                          <a:cs typeface="Calibri" panose="020F0502020204030204" pitchFamily="34" charset="0"/>
                        </a:rPr>
                        <a:t>Meaningless results</a:t>
                      </a:r>
                      <a:endParaRPr lang="de-AT" sz="1400" kern="100" dirty="0">
                        <a:effectLst/>
                        <a:latin typeface="+mn-lt"/>
                        <a:ea typeface="Calibri" panose="020F0502020204030204" pitchFamily="34" charset="0"/>
                        <a:cs typeface="Calibri" panose="020F0502020204030204" pitchFamily="34" charset="0"/>
                      </a:endParaRPr>
                    </a:p>
                  </a:txBody>
                  <a:tcPr marL="67068" marR="67068" marT="0" marB="0" anchor="ctr"/>
                </a:tc>
                <a:extLst>
                  <a:ext uri="{0D108BD9-81ED-4DB2-BD59-A6C34878D82A}">
                    <a16:rowId xmlns:a16="http://schemas.microsoft.com/office/drawing/2014/main" val="2354844433"/>
                  </a:ext>
                </a:extLst>
              </a:tr>
            </a:tbl>
          </a:graphicData>
        </a:graphic>
      </p:graphicFrame>
    </p:spTree>
    <p:extLst>
      <p:ext uri="{BB962C8B-B14F-4D97-AF65-F5344CB8AC3E}">
        <p14:creationId xmlns:p14="http://schemas.microsoft.com/office/powerpoint/2010/main" val="111989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3450F4-D352-46AD-95D5-ECAC57324B2C}"/>
              </a:ext>
            </a:extLst>
          </p:cNvPr>
          <p:cNvPicPr>
            <a:picLocks noChangeAspect="1"/>
          </p:cNvPicPr>
          <p:nvPr/>
        </p:nvPicPr>
        <p:blipFill>
          <a:blip r:embed="rId2"/>
          <a:stretch>
            <a:fillRect/>
          </a:stretch>
        </p:blipFill>
        <p:spPr>
          <a:xfrm>
            <a:off x="3675493" y="932656"/>
            <a:ext cx="4392776" cy="4151048"/>
          </a:xfrm>
          <a:prstGeom prst="rect">
            <a:avLst/>
          </a:prstGeom>
        </p:spPr>
      </p:pic>
      <p:sp>
        <p:nvSpPr>
          <p:cNvPr id="7" name="TextBox 6">
            <a:extLst>
              <a:ext uri="{FF2B5EF4-FFF2-40B4-BE49-F238E27FC236}">
                <a16:creationId xmlns:a16="http://schemas.microsoft.com/office/drawing/2014/main" id="{8ADB5033-801F-42E5-89A3-257AF7947511}"/>
              </a:ext>
            </a:extLst>
          </p:cNvPr>
          <p:cNvSpPr txBox="1"/>
          <p:nvPr/>
        </p:nvSpPr>
        <p:spPr>
          <a:xfrm>
            <a:off x="2779058" y="5450541"/>
            <a:ext cx="6633883" cy="707886"/>
          </a:xfrm>
          <a:prstGeom prst="rect">
            <a:avLst/>
          </a:prstGeom>
        </p:spPr>
        <p:txBody>
          <a:bodyPr wrap="square" rtlCol="0">
            <a:spAutoFit/>
          </a:bodyPr>
          <a:lstStyle/>
          <a:p>
            <a:pPr marL="0" indent="0" algn="ctr">
              <a:lnSpc>
                <a:spcPct val="100000"/>
              </a:lnSpc>
              <a:spcBef>
                <a:spcPts val="0"/>
              </a:spcBef>
              <a:buFontTx/>
              <a:buNone/>
            </a:pPr>
            <a:r>
              <a:rPr lang="en-US" sz="4000" b="1" dirty="0">
                <a:solidFill>
                  <a:schemeClr val="accent6"/>
                </a:solidFill>
                <a:ea typeface="微软雅黑"/>
                <a:cs typeface="Posterama" panose="020B0504020200020000" pitchFamily="34" charset="0"/>
              </a:rPr>
              <a:t>Thank you!</a:t>
            </a:r>
          </a:p>
        </p:txBody>
      </p:sp>
      <p:sp>
        <p:nvSpPr>
          <p:cNvPr id="8" name="TextBox 7">
            <a:extLst>
              <a:ext uri="{FF2B5EF4-FFF2-40B4-BE49-F238E27FC236}">
                <a16:creationId xmlns:a16="http://schemas.microsoft.com/office/drawing/2014/main" id="{48696727-2DAF-4B27-860E-F0FCE666D61A}"/>
              </a:ext>
            </a:extLst>
          </p:cNvPr>
          <p:cNvSpPr txBox="1"/>
          <p:nvPr/>
        </p:nvSpPr>
        <p:spPr>
          <a:xfrm>
            <a:off x="9087441" y="6343408"/>
            <a:ext cx="3327662" cy="369332"/>
          </a:xfrm>
          <a:prstGeom prst="rect">
            <a:avLst/>
          </a:prstGeom>
        </p:spPr>
        <p:txBody>
          <a:bodyPr wrap="square" rtlCol="0">
            <a:spAutoFit/>
          </a:bodyPr>
          <a:lstStyle/>
          <a:p>
            <a:pPr marL="0" indent="0" algn="ctr">
              <a:lnSpc>
                <a:spcPct val="100000"/>
              </a:lnSpc>
              <a:spcBef>
                <a:spcPts val="0"/>
              </a:spcBef>
              <a:buFontTx/>
              <a:buNone/>
            </a:pPr>
            <a:r>
              <a:rPr lang="en-US" b="1" u="sng" dirty="0">
                <a:latin typeface="Calibri" panose="020F0502020204030204" pitchFamily="34" charset="0"/>
                <a:ea typeface="微软雅黑"/>
                <a:cs typeface="Calibri" panose="020F0502020204030204" pitchFamily="34" charset="0"/>
              </a:rPr>
              <a:t>i</a:t>
            </a:r>
            <a:r>
              <a:rPr lang="en-US" sz="1800" b="1" u="sng" dirty="0">
                <a:latin typeface="Calibri" panose="020F0502020204030204" pitchFamily="34" charset="0"/>
                <a:ea typeface="微软雅黑"/>
                <a:cs typeface="Calibri" panose="020F0502020204030204" pitchFamily="34" charset="0"/>
              </a:rPr>
              <a:t>rene.alfarone@uibk.ac.at</a:t>
            </a:r>
          </a:p>
        </p:txBody>
      </p:sp>
    </p:spTree>
    <p:extLst>
      <p:ext uri="{BB962C8B-B14F-4D97-AF65-F5344CB8AC3E}">
        <p14:creationId xmlns:p14="http://schemas.microsoft.com/office/powerpoint/2010/main" val="449039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4E5C6A-33A3-8C37-A81B-3C4083EA6552}"/>
              </a:ext>
            </a:extLst>
          </p:cNvPr>
          <p:cNvSpPr>
            <a:spLocks noGrp="1"/>
          </p:cNvSpPr>
          <p:nvPr>
            <p:ph type="title"/>
          </p:nvPr>
        </p:nvSpPr>
        <p:spPr>
          <a:xfrm>
            <a:off x="587829" y="235688"/>
            <a:ext cx="10515600" cy="1115434"/>
          </a:xfrm>
        </p:spPr>
        <p:txBody>
          <a:bodyPr>
            <a:normAutofit/>
          </a:bodyPr>
          <a:lstStyle/>
          <a:p>
            <a:r>
              <a:rPr lang="it-IT" dirty="0"/>
              <a:t>The standard way with </a:t>
            </a:r>
            <a:r>
              <a:rPr lang="it-IT" dirty="0" err="1"/>
              <a:t>Cujipers</a:t>
            </a:r>
            <a:r>
              <a:rPr lang="it-IT" dirty="0"/>
              <a:t> et </a:t>
            </a:r>
            <a:r>
              <a:rPr lang="it-IT" dirty="0" err="1"/>
              <a:t>al’s</a:t>
            </a:r>
            <a:r>
              <a:rPr lang="it-IT" dirty="0"/>
              <a:t> data</a:t>
            </a:r>
          </a:p>
        </p:txBody>
      </p:sp>
      <mc:AlternateContent xmlns:mc="http://schemas.openxmlformats.org/markup-compatibility/2006">
        <mc:Choice xmlns:a14="http://schemas.microsoft.com/office/drawing/2010/main" Requires="a14">
          <p:sp>
            <p:nvSpPr>
              <p:cNvPr id="11" name="Segnaposto grafico 10">
                <a:extLst>
                  <a:ext uri="{FF2B5EF4-FFF2-40B4-BE49-F238E27FC236}">
                    <a16:creationId xmlns:a16="http://schemas.microsoft.com/office/drawing/2014/main" id="{23FC04BB-FCAB-9231-A2DC-AF5CE7F5D327}"/>
                  </a:ext>
                </a:extLst>
              </p:cNvPr>
              <p:cNvSpPr>
                <a:spLocks noGrp="1"/>
              </p:cNvSpPr>
              <p:nvPr>
                <p:ph type="chart" sz="quarter" idx="27"/>
              </p:nvPr>
            </p:nvSpPr>
            <p:spPr>
              <a:xfrm>
                <a:off x="6507803" y="1622510"/>
                <a:ext cx="4969821" cy="4155757"/>
              </a:xfrm>
            </p:spPr>
            <p:txBody>
              <a:bodyPr/>
              <a:lstStyle/>
              <a:p>
                <a:r>
                  <a:rPr lang="it-IT" sz="2400" dirty="0">
                    <a:solidFill>
                      <a:schemeClr val="tx1"/>
                    </a:solidFill>
                  </a:rPr>
                  <a:t>Usually one </a:t>
                </a:r>
                <a:r>
                  <a:rPr lang="it-IT" sz="2400" dirty="0" err="1">
                    <a:solidFill>
                      <a:schemeClr val="tx1"/>
                    </a:solidFill>
                  </a:rPr>
                  <a:t>would</a:t>
                </a:r>
                <a:r>
                  <a:rPr lang="it-IT" sz="2400" dirty="0">
                    <a:solidFill>
                      <a:schemeClr val="tx1"/>
                    </a:solidFill>
                  </a:rPr>
                  <a:t> </a:t>
                </a:r>
                <a:r>
                  <a:rPr lang="it-IT" sz="2400" dirty="0" err="1">
                    <a:solidFill>
                      <a:schemeClr val="tx1"/>
                    </a:solidFill>
                  </a:rPr>
                  <a:t>convert</a:t>
                </a:r>
                <a:r>
                  <a:rPr lang="it-IT" sz="2400" dirty="0">
                    <a:solidFill>
                      <a:schemeClr val="tx1"/>
                    </a:solidFill>
                  </a:rPr>
                  <a:t> the SMD </a:t>
                </a:r>
                <a:r>
                  <a:rPr lang="it-IT" sz="2400" dirty="0" err="1">
                    <a:solidFill>
                      <a:schemeClr val="tx1"/>
                    </a:solidFill>
                  </a:rPr>
                  <a:t>into</a:t>
                </a:r>
                <a:r>
                  <a:rPr lang="it-IT" sz="2400" dirty="0">
                    <a:solidFill>
                      <a:schemeClr val="tx1"/>
                    </a:solidFill>
                  </a:rPr>
                  <a:t> a </a:t>
                </a:r>
                <a:r>
                  <a:rPr lang="it-IT" sz="2400" dirty="0" err="1">
                    <a:solidFill>
                      <a:schemeClr val="tx1"/>
                    </a:solidFill>
                  </a:rPr>
                  <a:t>known</a:t>
                </a:r>
                <a:r>
                  <a:rPr lang="it-IT" sz="2400" dirty="0">
                    <a:solidFill>
                      <a:schemeClr val="tx1"/>
                    </a:solidFill>
                  </a:rPr>
                  <a:t> scale (HRSD)</a:t>
                </a:r>
              </a:p>
              <a:p>
                <a:r>
                  <a:rPr lang="it-IT" sz="2400" dirty="0">
                    <a:solidFill>
                      <a:schemeClr val="tx1"/>
                    </a:solidFill>
                  </a:rPr>
                  <a:t>I take the </a:t>
                </a:r>
                <a:r>
                  <a:rPr lang="it-IT" sz="2400" dirty="0" err="1">
                    <a:solidFill>
                      <a:schemeClr val="tx1"/>
                    </a:solidFill>
                  </a:rPr>
                  <a:t>sd</a:t>
                </a:r>
                <a:r>
                  <a:rPr lang="it-IT" sz="2400" dirty="0">
                    <a:solidFill>
                      <a:schemeClr val="tx1"/>
                    </a:solidFill>
                  </a:rPr>
                  <a:t> from </a:t>
                </a:r>
                <a:r>
                  <a:rPr lang="it-IT" sz="2400" dirty="0" err="1">
                    <a:solidFill>
                      <a:schemeClr val="tx1"/>
                    </a:solidFill>
                  </a:rPr>
                  <a:t>Hung</a:t>
                </a:r>
                <a:r>
                  <a:rPr lang="it-IT" sz="2400" dirty="0">
                    <a:solidFill>
                      <a:schemeClr val="tx1"/>
                    </a:solidFill>
                  </a:rPr>
                  <a:t> et al. (2021)</a:t>
                </a:r>
              </a:p>
              <a:p>
                <a:endParaRPr lang="it-IT" sz="2400" dirty="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it-IT" sz="2400" i="1" dirty="0" smtClean="0">
                          <a:solidFill>
                            <a:schemeClr val="tx1"/>
                          </a:solidFill>
                          <a:latin typeface="Cambria Math" panose="02040503050406030204" pitchFamily="18" charset="0"/>
                        </a:rPr>
                        <m:t>𝑑</m:t>
                      </m:r>
                      <m:r>
                        <a:rPr lang="it-IT" sz="2400" i="1" dirty="0" smtClean="0">
                          <a:solidFill>
                            <a:schemeClr val="tx1"/>
                          </a:solidFill>
                          <a:latin typeface="Cambria Math" panose="02040503050406030204" pitchFamily="18" charset="0"/>
                        </a:rPr>
                        <m:t>=−0.97 </m:t>
                      </m:r>
                    </m:oMath>
                  </m:oMathPara>
                </a14:m>
                <a:endParaRPr lang="it-IT"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2400" dirty="0">
                          <a:solidFill>
                            <a:schemeClr val="tx1"/>
                          </a:solidFill>
                          <a:latin typeface="Cambria Math" panose="02040503050406030204" pitchFamily="18" charset="0"/>
                          <a:ea typeface="Cambria Math" panose="02040503050406030204" pitchFamily="18" charset="0"/>
                        </a:rPr>
                        <m:t>HRSD</m:t>
                      </m:r>
                      <m:r>
                        <m:rPr>
                          <m:nor/>
                        </m:rPr>
                        <a:rPr lang="en-US" sz="2400" dirty="0">
                          <a:solidFill>
                            <a:schemeClr val="tx1"/>
                          </a:solidFill>
                          <a:latin typeface="Cambria Math" panose="02040503050406030204" pitchFamily="18" charset="0"/>
                          <a:ea typeface="Cambria Math" panose="02040503050406030204" pitchFamily="18" charset="0"/>
                        </a:rPr>
                        <m:t> =</m:t>
                      </m:r>
                      <m:r>
                        <m:rPr>
                          <m:nor/>
                        </m:rPr>
                        <a:rPr lang="it-IT" sz="2400" dirty="0">
                          <a:solidFill>
                            <a:schemeClr val="tx1"/>
                          </a:solidFill>
                          <a:latin typeface="Cambria Math" panose="02040503050406030204" pitchFamily="18" charset="0"/>
                          <a:ea typeface="Cambria Math" panose="02040503050406030204" pitchFamily="18" charset="0"/>
                        </a:rPr>
                        <m:t>−</m:t>
                      </m:r>
                      <m:r>
                        <m:rPr>
                          <m:nor/>
                        </m:rPr>
                        <a:rPr lang="en-US" sz="2400" dirty="0">
                          <a:solidFill>
                            <a:schemeClr val="tx1"/>
                          </a:solidFill>
                          <a:latin typeface="Cambria Math" panose="02040503050406030204" pitchFamily="18" charset="0"/>
                          <a:ea typeface="Cambria Math" panose="02040503050406030204" pitchFamily="18" charset="0"/>
                        </a:rPr>
                        <m:t>0.97</m:t>
                      </m:r>
                      <m:r>
                        <m:rPr>
                          <m:nor/>
                        </m:rPr>
                        <a:rPr lang="de-AT" sz="2400" dirty="0">
                          <a:latin typeface="Cambria Math" panose="02040503050406030204" pitchFamily="18" charset="0"/>
                          <a:ea typeface="Cambria Math" panose="02040503050406030204" pitchFamily="18" charset="0"/>
                        </a:rPr>
                        <m:t> </m:t>
                      </m:r>
                      <m:r>
                        <a:rPr lang="de-AT" sz="2400" i="1" smtClean="0">
                          <a:solidFill>
                            <a:schemeClr val="tx1"/>
                          </a:solidFill>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 </m:t>
                      </m:r>
                      <m:r>
                        <m:rPr>
                          <m:nor/>
                        </m:rPr>
                        <a:rPr lang="en-US" sz="2400" dirty="0">
                          <a:solidFill>
                            <a:schemeClr val="tx1"/>
                          </a:solidFill>
                          <a:latin typeface="Cambria Math" panose="02040503050406030204" pitchFamily="18" charset="0"/>
                          <a:ea typeface="Cambria Math" panose="02040503050406030204" pitchFamily="18" charset="0"/>
                        </a:rPr>
                        <m:t>4.2= </m:t>
                      </m:r>
                      <m:r>
                        <m:rPr>
                          <m:nor/>
                        </m:rPr>
                        <a:rPr lang="it-IT" sz="2400" dirty="0">
                          <a:solidFill>
                            <a:schemeClr val="tx1"/>
                          </a:solidFill>
                          <a:latin typeface="Cambria Math" panose="02040503050406030204" pitchFamily="18" charset="0"/>
                          <a:ea typeface="Cambria Math" panose="02040503050406030204" pitchFamily="18" charset="0"/>
                        </a:rPr>
                        <m:t>−</m:t>
                      </m:r>
                      <m:r>
                        <m:rPr>
                          <m:nor/>
                        </m:rPr>
                        <a:rPr lang="it-IT" sz="2400" b="0" i="0" dirty="0" smtClean="0">
                          <a:solidFill>
                            <a:schemeClr val="tx1"/>
                          </a:solidFill>
                          <a:latin typeface="Cambria Math" panose="02040503050406030204" pitchFamily="18" charset="0"/>
                          <a:ea typeface="Cambria Math" panose="02040503050406030204" pitchFamily="18" charset="0"/>
                        </a:rPr>
                        <m:t> </m:t>
                      </m:r>
                      <m:r>
                        <m:rPr>
                          <m:nor/>
                        </m:rPr>
                        <a:rPr lang="en-US" sz="2400" dirty="0">
                          <a:solidFill>
                            <a:schemeClr val="tx1"/>
                          </a:solidFill>
                          <a:latin typeface="Cambria Math" panose="02040503050406030204" pitchFamily="18" charset="0"/>
                          <a:ea typeface="Cambria Math" panose="02040503050406030204" pitchFamily="18" charset="0"/>
                        </a:rPr>
                        <m:t>4.05</m:t>
                      </m:r>
                    </m:oMath>
                  </m:oMathPara>
                </a14:m>
                <a:endParaRPr lang="it-IT" sz="2400" dirty="0">
                  <a:solidFill>
                    <a:schemeClr val="tx1"/>
                  </a:solidFill>
                  <a:latin typeface="Cambria Math" panose="02040503050406030204" pitchFamily="18" charset="0"/>
                  <a:ea typeface="Cambria Math" panose="02040503050406030204" pitchFamily="18" charset="0"/>
                </a:endParaRPr>
              </a:p>
              <a:p>
                <a:pPr marL="0" indent="0">
                  <a:buNone/>
                </a:pPr>
                <a:endParaRPr lang="en-US" dirty="0">
                  <a:solidFill>
                    <a:schemeClr val="tx1"/>
                  </a:solidFill>
                </a:endParaRPr>
              </a:p>
            </p:txBody>
          </p:sp>
        </mc:Choice>
        <mc:Fallback>
          <p:sp>
            <p:nvSpPr>
              <p:cNvPr id="11" name="Segnaposto grafico 10">
                <a:extLst>
                  <a:ext uri="{FF2B5EF4-FFF2-40B4-BE49-F238E27FC236}">
                    <a16:creationId xmlns:a16="http://schemas.microsoft.com/office/drawing/2014/main" id="{23FC04BB-FCAB-9231-A2DC-AF5CE7F5D327}"/>
                  </a:ext>
                </a:extLst>
              </p:cNvPr>
              <p:cNvSpPr>
                <a:spLocks noGrp="1" noRot="1" noChangeAspect="1" noMove="1" noResize="1" noEditPoints="1" noAdjustHandles="1" noChangeArrowheads="1" noChangeShapeType="1" noTextEdit="1"/>
              </p:cNvSpPr>
              <p:nvPr>
                <p:ph type="chart" sz="quarter" idx="27"/>
              </p:nvPr>
            </p:nvSpPr>
            <p:spPr>
              <a:xfrm>
                <a:off x="6507803" y="1622510"/>
                <a:ext cx="4969821" cy="4155757"/>
              </a:xfrm>
              <a:blipFill>
                <a:blip r:embed="rId2"/>
                <a:stretch>
                  <a:fillRect l="-1786" t="-1824" r="-510"/>
                </a:stretch>
              </a:blipFill>
            </p:spPr>
            <p:txBody>
              <a:bodyPr/>
              <a:lstStyle/>
              <a:p>
                <a:r>
                  <a:rPr lang="it-AT">
                    <a:noFill/>
                  </a:rPr>
                  <a:t> </a:t>
                </a:r>
              </a:p>
            </p:txBody>
          </p:sp>
        </mc:Fallback>
      </mc:AlternateContent>
      <p:pic>
        <p:nvPicPr>
          <p:cNvPr id="13" name="Immagine 12" descr="Immagine che contiene testo, schermata, diagramma, Carattere&#10;&#10;Il contenuto generato dall'IA potrebbe non essere corretto.">
            <a:extLst>
              <a:ext uri="{FF2B5EF4-FFF2-40B4-BE49-F238E27FC236}">
                <a16:creationId xmlns:a16="http://schemas.microsoft.com/office/drawing/2014/main" id="{2A3340F7-6BD6-3524-90A0-1A7C6FF4606B}"/>
              </a:ext>
            </a:extLst>
          </p:cNvPr>
          <p:cNvPicPr>
            <a:picLocks noChangeAspect="1"/>
          </p:cNvPicPr>
          <p:nvPr/>
        </p:nvPicPr>
        <p:blipFill>
          <a:blip r:embed="rId3"/>
          <a:srcRect l="1064" t="12199" r="-1064" b="1418"/>
          <a:stretch/>
        </p:blipFill>
        <p:spPr>
          <a:xfrm>
            <a:off x="587829" y="1138101"/>
            <a:ext cx="5622110" cy="5601552"/>
          </a:xfrm>
          <a:prstGeom prst="rect">
            <a:avLst/>
          </a:prstGeom>
        </p:spPr>
      </p:pic>
    </p:spTree>
    <p:extLst>
      <p:ext uri="{BB962C8B-B14F-4D97-AF65-F5344CB8AC3E}">
        <p14:creationId xmlns:p14="http://schemas.microsoft.com/office/powerpoint/2010/main" val="44419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53D31D-3628-0D16-15AF-D6C442E67366}"/>
              </a:ext>
            </a:extLst>
          </p:cNvPr>
          <p:cNvSpPr>
            <a:spLocks noGrp="1"/>
          </p:cNvSpPr>
          <p:nvPr>
            <p:ph type="title"/>
          </p:nvPr>
        </p:nvSpPr>
        <p:spPr>
          <a:xfrm>
            <a:off x="365609" y="1868882"/>
            <a:ext cx="4792179" cy="3120233"/>
          </a:xfrm>
        </p:spPr>
        <p:txBody>
          <a:bodyPr>
            <a:normAutofit/>
          </a:bodyPr>
          <a:lstStyle/>
          <a:p>
            <a:r>
              <a:rPr lang="it-AT" b="1" dirty="0">
                <a:solidFill>
                  <a:schemeClr val="bg1"/>
                </a:solidFill>
              </a:rPr>
              <a:t>Environmental Psychology</a:t>
            </a:r>
          </a:p>
        </p:txBody>
      </p:sp>
      <p:pic>
        <p:nvPicPr>
          <p:cNvPr id="4" name="Picture 8">
            <a:extLst>
              <a:ext uri="{FF2B5EF4-FFF2-40B4-BE49-F238E27FC236}">
                <a16:creationId xmlns:a16="http://schemas.microsoft.com/office/drawing/2014/main" id="{284AF9CF-35B1-F05B-5C0D-09BFB02B74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1" y="265958"/>
            <a:ext cx="6797190" cy="6326083"/>
          </a:xfrm>
          <a:prstGeom prst="rect">
            <a:avLst/>
          </a:prstGeom>
          <a:noFill/>
          <a:ln>
            <a:noFill/>
          </a:ln>
        </p:spPr>
      </p:pic>
    </p:spTree>
    <p:extLst>
      <p:ext uri="{BB962C8B-B14F-4D97-AF65-F5344CB8AC3E}">
        <p14:creationId xmlns:p14="http://schemas.microsoft.com/office/powerpoint/2010/main" val="427803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9A44F-4E0C-5869-530A-006DF06AC811}"/>
              </a:ext>
            </a:extLst>
          </p:cNvPr>
          <p:cNvPicPr>
            <a:picLocks noChangeAspect="1"/>
          </p:cNvPicPr>
          <p:nvPr/>
        </p:nvPicPr>
        <p:blipFill rotWithShape="1">
          <a:blip r:embed="rId2"/>
          <a:srcRect t="6577" b="2963"/>
          <a:stretch/>
        </p:blipFill>
        <p:spPr>
          <a:xfrm>
            <a:off x="581709" y="1508288"/>
            <a:ext cx="7097160" cy="5015060"/>
          </a:xfrm>
          <a:prstGeom prst="rect">
            <a:avLst/>
          </a:prstGeom>
        </p:spPr>
      </p:pic>
      <p:sp>
        <p:nvSpPr>
          <p:cNvPr id="2" name="Titolo 1">
            <a:extLst>
              <a:ext uri="{FF2B5EF4-FFF2-40B4-BE49-F238E27FC236}">
                <a16:creationId xmlns:a16="http://schemas.microsoft.com/office/drawing/2014/main" id="{C2400555-4172-7362-6C6E-CD82A92ED082}"/>
              </a:ext>
            </a:extLst>
          </p:cNvPr>
          <p:cNvSpPr>
            <a:spLocks noGrp="1"/>
          </p:cNvSpPr>
          <p:nvPr>
            <p:ph type="title"/>
          </p:nvPr>
        </p:nvSpPr>
        <p:spPr/>
        <p:txBody>
          <a:bodyPr/>
          <a:lstStyle/>
          <a:p>
            <a:r>
              <a:rPr lang="it-AT" dirty="0">
                <a:latin typeface="+mn-lt"/>
              </a:rPr>
              <a:t>What is the average of a CR and a SR?</a:t>
            </a:r>
          </a:p>
        </p:txBody>
      </p:sp>
      <p:sp>
        <p:nvSpPr>
          <p:cNvPr id="5" name="TextBox 11">
            <a:extLst>
              <a:ext uri="{FF2B5EF4-FFF2-40B4-BE49-F238E27FC236}">
                <a16:creationId xmlns:a16="http://schemas.microsoft.com/office/drawing/2014/main" id="{BDC08E02-AD29-002C-F81B-14FA5FB5F172}"/>
              </a:ext>
            </a:extLst>
          </p:cNvPr>
          <p:cNvSpPr txBox="1"/>
          <p:nvPr/>
        </p:nvSpPr>
        <p:spPr>
          <a:xfrm>
            <a:off x="8663233" y="2551837"/>
            <a:ext cx="3022472" cy="2246769"/>
          </a:xfrm>
          <a:prstGeom prst="rect">
            <a:avLst/>
          </a:prstGeom>
        </p:spPr>
        <p:txBody>
          <a:bodyPr wrap="square" rtlCol="0">
            <a:spAutoFit/>
          </a:bodyPr>
          <a:lstStyle/>
          <a:p>
            <a:pPr marL="0" indent="0" algn="ctr">
              <a:lnSpc>
                <a:spcPct val="100000"/>
              </a:lnSpc>
              <a:spcBef>
                <a:spcPts val="0"/>
              </a:spcBef>
              <a:buFontTx/>
              <a:buNone/>
            </a:pPr>
            <a:r>
              <a:rPr lang="en-US" sz="2000" i="1" dirty="0">
                <a:ea typeface="微软雅黑"/>
                <a:cs typeface="Calibri" panose="020F0502020204030204" pitchFamily="34" charset="0"/>
              </a:rPr>
              <a:t>“This meta-analysis has made it clear that </a:t>
            </a:r>
            <a:r>
              <a:rPr lang="en-US" sz="2000" b="1" i="1" dirty="0">
                <a:ea typeface="微软雅黑"/>
                <a:cs typeface="Calibri" panose="020F0502020204030204" pitchFamily="34" charset="0"/>
              </a:rPr>
              <a:t>clinician-rated</a:t>
            </a:r>
            <a:r>
              <a:rPr lang="en-US" sz="2000" i="1" dirty="0">
                <a:ea typeface="微软雅黑"/>
                <a:cs typeface="Calibri" panose="020F0502020204030204" pitchFamily="34" charset="0"/>
              </a:rPr>
              <a:t> and </a:t>
            </a:r>
            <a:r>
              <a:rPr lang="en-US" sz="2000" b="1" i="1" dirty="0">
                <a:ea typeface="微软雅黑"/>
                <a:cs typeface="Calibri" panose="020F0502020204030204" pitchFamily="34" charset="0"/>
              </a:rPr>
              <a:t>self-report measures</a:t>
            </a:r>
            <a:r>
              <a:rPr lang="en-US" sz="2000" i="1" dirty="0">
                <a:ea typeface="微软雅黑"/>
                <a:cs typeface="Calibri" panose="020F0502020204030204" pitchFamily="34" charset="0"/>
              </a:rPr>
              <a:t> of improvement following psychotherapy for depression are </a:t>
            </a:r>
            <a:r>
              <a:rPr lang="en-US" sz="2000" b="1" i="1" dirty="0">
                <a:ea typeface="微软雅黑"/>
                <a:cs typeface="Calibri" panose="020F0502020204030204" pitchFamily="34" charset="0"/>
              </a:rPr>
              <a:t>not</a:t>
            </a:r>
            <a:r>
              <a:rPr lang="en-US" sz="2000" i="1" dirty="0">
                <a:ea typeface="微软雅黑"/>
                <a:cs typeface="Calibri" panose="020F0502020204030204" pitchFamily="34" charset="0"/>
              </a:rPr>
              <a:t> </a:t>
            </a:r>
            <a:r>
              <a:rPr lang="en-US" sz="2000" b="1" i="1" dirty="0">
                <a:ea typeface="微软雅黑"/>
                <a:cs typeface="Calibri" panose="020F0502020204030204" pitchFamily="34" charset="0"/>
              </a:rPr>
              <a:t>equivalent</a:t>
            </a:r>
            <a:r>
              <a:rPr lang="en-US" sz="2000" i="1" dirty="0">
                <a:ea typeface="微软雅黑"/>
                <a:cs typeface="Calibri" panose="020F0502020204030204" pitchFamily="34" charset="0"/>
              </a:rPr>
              <a:t>.”</a:t>
            </a:r>
          </a:p>
        </p:txBody>
      </p:sp>
      <p:sp>
        <p:nvSpPr>
          <p:cNvPr id="6" name="Rettangolo 5">
            <a:extLst>
              <a:ext uri="{FF2B5EF4-FFF2-40B4-BE49-F238E27FC236}">
                <a16:creationId xmlns:a16="http://schemas.microsoft.com/office/drawing/2014/main" id="{18852D23-5625-8E5F-74A3-C1E2D4F67786}"/>
              </a:ext>
            </a:extLst>
          </p:cNvPr>
          <p:cNvSpPr/>
          <p:nvPr/>
        </p:nvSpPr>
        <p:spPr>
          <a:xfrm>
            <a:off x="2886075" y="5872163"/>
            <a:ext cx="4457700" cy="500062"/>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it-AT"/>
          </a:p>
        </p:txBody>
      </p:sp>
    </p:spTree>
    <p:extLst>
      <p:ext uri="{BB962C8B-B14F-4D97-AF65-F5344CB8AC3E}">
        <p14:creationId xmlns:p14="http://schemas.microsoft.com/office/powerpoint/2010/main" val="139059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095F2-6393-79B5-D560-9D075FD4B8F2}"/>
              </a:ext>
            </a:extLst>
          </p:cNvPr>
          <p:cNvSpPr>
            <a:spLocks noGrp="1"/>
          </p:cNvSpPr>
          <p:nvPr>
            <p:ph type="title"/>
          </p:nvPr>
        </p:nvSpPr>
        <p:spPr/>
        <p:txBody>
          <a:bodyPr/>
          <a:lstStyle/>
          <a:p>
            <a:r>
              <a:rPr lang="it-IT" dirty="0">
                <a:solidFill>
                  <a:schemeClr val="bg1"/>
                </a:solidFill>
              </a:rPr>
              <a:t>Alternative </a:t>
            </a:r>
            <a:r>
              <a:rPr lang="it-IT" dirty="0" err="1">
                <a:solidFill>
                  <a:schemeClr val="bg1"/>
                </a:solidFill>
              </a:rPr>
              <a:t>solutions</a:t>
            </a:r>
            <a:endParaRPr lang="it-IT" dirty="0">
              <a:solidFill>
                <a:schemeClr val="bg1"/>
              </a:solidFill>
            </a:endParaRPr>
          </a:p>
        </p:txBody>
      </p:sp>
      <p:sp>
        <p:nvSpPr>
          <p:cNvPr id="3" name="Segnaposto contenuto 2">
            <a:extLst>
              <a:ext uri="{FF2B5EF4-FFF2-40B4-BE49-F238E27FC236}">
                <a16:creationId xmlns:a16="http://schemas.microsoft.com/office/drawing/2014/main" id="{8BEF79B6-D826-48CE-F1F9-B6173E85F3BD}"/>
              </a:ext>
            </a:extLst>
          </p:cNvPr>
          <p:cNvSpPr>
            <a:spLocks noGrp="1"/>
          </p:cNvSpPr>
          <p:nvPr>
            <p:ph idx="1"/>
          </p:nvPr>
        </p:nvSpPr>
        <p:spPr>
          <a:xfrm>
            <a:off x="838200" y="1825625"/>
            <a:ext cx="10515600" cy="2303030"/>
          </a:xfrm>
        </p:spPr>
        <p:txBody>
          <a:bodyPr>
            <a:normAutofit/>
          </a:bodyPr>
          <a:lstStyle/>
          <a:p>
            <a:pPr marL="0" indent="0">
              <a:lnSpc>
                <a:spcPct val="100000"/>
              </a:lnSpc>
              <a:spcBef>
                <a:spcPts val="0"/>
              </a:spcBef>
              <a:buNone/>
            </a:pPr>
            <a:r>
              <a:rPr lang="en-US" sz="2400" i="1" dirty="0">
                <a:solidFill>
                  <a:schemeClr val="bg1"/>
                </a:solidFill>
                <a:effectLst/>
                <a:ea typeface="Calibri" panose="020F0502020204030204" pitchFamily="34" charset="0"/>
                <a:cs typeface="Times New Roman" panose="02020603050405020304" pitchFamily="18" charset="0"/>
              </a:rPr>
              <a:t>“[…] many clinical studies have </a:t>
            </a:r>
            <a:r>
              <a:rPr lang="en-US" sz="2400" b="1" i="1" dirty="0">
                <a:solidFill>
                  <a:schemeClr val="bg1"/>
                </a:solidFill>
                <a:effectLst/>
                <a:ea typeface="Calibri" panose="020F0502020204030204" pitchFamily="34" charset="0"/>
                <a:cs typeface="Times New Roman" panose="02020603050405020304" pitchFamily="18" charset="0"/>
              </a:rPr>
              <a:t>more</a:t>
            </a:r>
            <a:r>
              <a:rPr lang="en-US" sz="2400" i="1" dirty="0">
                <a:solidFill>
                  <a:schemeClr val="bg1"/>
                </a:solidFill>
                <a:effectLst/>
                <a:ea typeface="Calibri" panose="020F0502020204030204" pitchFamily="34" charset="0"/>
                <a:cs typeface="Times New Roman" panose="02020603050405020304" pitchFamily="18" charset="0"/>
              </a:rPr>
              <a:t> </a:t>
            </a:r>
            <a:r>
              <a:rPr lang="en-US" sz="2400" b="1" i="1" dirty="0">
                <a:solidFill>
                  <a:schemeClr val="bg1"/>
                </a:solidFill>
                <a:effectLst/>
                <a:ea typeface="Calibri" panose="020F0502020204030204" pitchFamily="34" charset="0"/>
                <a:cs typeface="Times New Roman" panose="02020603050405020304" pitchFamily="18" charset="0"/>
              </a:rPr>
              <a:t>than</a:t>
            </a:r>
            <a:r>
              <a:rPr lang="en-US" sz="2400" i="1" dirty="0">
                <a:solidFill>
                  <a:schemeClr val="bg1"/>
                </a:solidFill>
                <a:effectLst/>
                <a:ea typeface="Calibri" panose="020F0502020204030204" pitchFamily="34" charset="0"/>
                <a:cs typeface="Times New Roman" panose="02020603050405020304" pitchFamily="18" charset="0"/>
              </a:rPr>
              <a:t> </a:t>
            </a:r>
            <a:r>
              <a:rPr lang="en-US" sz="2400" b="1" i="1" dirty="0">
                <a:solidFill>
                  <a:schemeClr val="bg1"/>
                </a:solidFill>
                <a:effectLst/>
                <a:ea typeface="Calibri" panose="020F0502020204030204" pitchFamily="34" charset="0"/>
                <a:cs typeface="Times New Roman" panose="02020603050405020304" pitchFamily="18" charset="0"/>
              </a:rPr>
              <a:t>one</a:t>
            </a:r>
            <a:r>
              <a:rPr lang="en-US" sz="2400" i="1" dirty="0">
                <a:solidFill>
                  <a:schemeClr val="bg1"/>
                </a:solidFill>
                <a:effectLst/>
                <a:ea typeface="Calibri" panose="020F0502020204030204" pitchFamily="34" charset="0"/>
                <a:cs typeface="Times New Roman" panose="02020603050405020304" pitchFamily="18" charset="0"/>
              </a:rPr>
              <a:t> </a:t>
            </a:r>
            <a:r>
              <a:rPr lang="en-US" sz="2400" b="1" i="1" dirty="0">
                <a:solidFill>
                  <a:schemeClr val="bg1"/>
                </a:solidFill>
                <a:effectLst/>
                <a:ea typeface="Calibri" panose="020F0502020204030204" pitchFamily="34" charset="0"/>
                <a:cs typeface="Times New Roman" panose="02020603050405020304" pitchFamily="18" charset="0"/>
              </a:rPr>
              <a:t>outcome</a:t>
            </a:r>
            <a:r>
              <a:rPr lang="en-US" sz="2400" i="1" dirty="0">
                <a:solidFill>
                  <a:schemeClr val="bg1"/>
                </a:solidFill>
                <a:effectLst/>
                <a:ea typeface="Calibri" panose="020F0502020204030204" pitchFamily="34" charset="0"/>
                <a:cs typeface="Times New Roman" panose="02020603050405020304" pitchFamily="18" charset="0"/>
              </a:rPr>
              <a:t> </a:t>
            </a:r>
            <a:r>
              <a:rPr lang="en-US" sz="2400" b="1" i="1" dirty="0">
                <a:solidFill>
                  <a:schemeClr val="bg1"/>
                </a:solidFill>
                <a:effectLst/>
                <a:ea typeface="Calibri" panose="020F0502020204030204" pitchFamily="34" charset="0"/>
                <a:cs typeface="Times New Roman" panose="02020603050405020304" pitchFamily="18" charset="0"/>
              </a:rPr>
              <a:t>variable</a:t>
            </a:r>
            <a:r>
              <a:rPr lang="en-US" sz="2400" i="1" dirty="0">
                <a:solidFill>
                  <a:schemeClr val="bg1"/>
                </a:solidFill>
                <a:effectLst/>
                <a:ea typeface="Calibri" panose="020F0502020204030204" pitchFamily="34" charset="0"/>
                <a:cs typeface="Times New Roman" panose="02020603050405020304" pitchFamily="18" charset="0"/>
              </a:rPr>
              <a:t>; this is the norm rather than the exception. These </a:t>
            </a:r>
            <a:r>
              <a:rPr lang="en-US" sz="2400" b="1" i="1" dirty="0">
                <a:solidFill>
                  <a:schemeClr val="bg1"/>
                </a:solidFill>
                <a:effectLst/>
                <a:ea typeface="Calibri" panose="020F0502020204030204" pitchFamily="34" charset="0"/>
                <a:cs typeface="Times New Roman" panose="02020603050405020304" pitchFamily="18" charset="0"/>
              </a:rPr>
              <a:t>variables are seldom independent </a:t>
            </a:r>
            <a:r>
              <a:rPr lang="en-US" sz="2400" i="1" dirty="0">
                <a:solidFill>
                  <a:schemeClr val="bg1"/>
                </a:solidFill>
                <a:effectLst/>
                <a:ea typeface="Calibri" panose="020F0502020204030204" pitchFamily="34" charset="0"/>
                <a:cs typeface="Times New Roman" panose="02020603050405020304" pitchFamily="18" charset="0"/>
              </a:rPr>
              <a:t>and so each must </a:t>
            </a:r>
            <a:r>
              <a:rPr lang="en-US" sz="2400" b="1" i="1" dirty="0">
                <a:solidFill>
                  <a:schemeClr val="bg1"/>
                </a:solidFill>
                <a:effectLst/>
                <a:ea typeface="Calibri" panose="020F0502020204030204" pitchFamily="34" charset="0"/>
                <a:cs typeface="Times New Roman" panose="02020603050405020304" pitchFamily="18" charset="0"/>
              </a:rPr>
              <a:t>carry</a:t>
            </a:r>
            <a:r>
              <a:rPr lang="en-US" sz="2400" i="1" dirty="0">
                <a:solidFill>
                  <a:schemeClr val="bg1"/>
                </a:solidFill>
                <a:effectLst/>
                <a:ea typeface="Calibri" panose="020F0502020204030204" pitchFamily="34" charset="0"/>
                <a:cs typeface="Times New Roman" panose="02020603050405020304" pitchFamily="18" charset="0"/>
              </a:rPr>
              <a:t> some </a:t>
            </a:r>
            <a:r>
              <a:rPr lang="en-US" sz="2400" b="1" i="1" dirty="0">
                <a:solidFill>
                  <a:schemeClr val="bg1"/>
                </a:solidFill>
                <a:effectLst/>
                <a:ea typeface="Calibri" panose="020F0502020204030204" pitchFamily="34" charset="0"/>
                <a:cs typeface="Times New Roman" panose="02020603050405020304" pitchFamily="18" charset="0"/>
              </a:rPr>
              <a:t>information</a:t>
            </a:r>
            <a:r>
              <a:rPr lang="en-US" sz="2400" i="1" dirty="0">
                <a:solidFill>
                  <a:schemeClr val="bg1"/>
                </a:solidFill>
                <a:effectLst/>
                <a:ea typeface="Calibri" panose="020F0502020204030204" pitchFamily="34" charset="0"/>
                <a:cs typeface="Times New Roman" panose="02020603050405020304" pitchFamily="18" charset="0"/>
              </a:rPr>
              <a:t> about the others. If we can use this information, we should.”</a:t>
            </a:r>
          </a:p>
          <a:p>
            <a:pPr marL="0" indent="0" algn="r">
              <a:lnSpc>
                <a:spcPct val="100000"/>
              </a:lnSpc>
              <a:spcBef>
                <a:spcPts val="0"/>
              </a:spcBef>
              <a:buNone/>
            </a:pPr>
            <a:r>
              <a:rPr lang="en-US" sz="2400" dirty="0">
                <a:solidFill>
                  <a:schemeClr val="bg1"/>
                </a:solidFill>
                <a:ea typeface="微软雅黑"/>
                <a:cs typeface="Times New Roman" panose="02020603050405020304" pitchFamily="18" charset="0"/>
              </a:rPr>
              <a:t>Bland (2011, p. 2)</a:t>
            </a:r>
            <a:endParaRPr lang="en-US" sz="1600" dirty="0">
              <a:solidFill>
                <a:schemeClr val="bg1"/>
              </a:solidFill>
              <a:ea typeface="微软雅黑"/>
              <a:cs typeface="Calibri" panose="020F0502020204030204" pitchFamily="34" charset="0"/>
            </a:endParaRPr>
          </a:p>
        </p:txBody>
      </p:sp>
      <p:sp>
        <p:nvSpPr>
          <p:cNvPr id="5" name="TextBox 5">
            <a:extLst>
              <a:ext uri="{FF2B5EF4-FFF2-40B4-BE49-F238E27FC236}">
                <a16:creationId xmlns:a16="http://schemas.microsoft.com/office/drawing/2014/main" id="{A1179CB8-4D46-25F2-E599-40508707C238}"/>
              </a:ext>
            </a:extLst>
          </p:cNvPr>
          <p:cNvSpPr txBox="1"/>
          <p:nvPr/>
        </p:nvSpPr>
        <p:spPr>
          <a:xfrm>
            <a:off x="838200" y="4263592"/>
            <a:ext cx="7545318" cy="1569660"/>
          </a:xfrm>
          <a:prstGeom prst="rect">
            <a:avLst/>
          </a:prstGeom>
          <a:noFill/>
        </p:spPr>
        <p:txBody>
          <a:bodyPr wrap="square">
            <a:spAutoFit/>
          </a:bodyPr>
          <a:lstStyle/>
          <a:p>
            <a:endParaRPr lang="en-US" sz="2000" dirty="0">
              <a:solidFill>
                <a:schemeClr val="bg1"/>
              </a:solidFill>
              <a:ea typeface="微软雅黑"/>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ea typeface="微软雅黑"/>
                <a:cs typeface="Calibri" panose="020F0502020204030204" pitchFamily="34" charset="0"/>
              </a:rPr>
              <a:t>Multivariate meta-analysis</a:t>
            </a:r>
          </a:p>
          <a:p>
            <a:pPr marL="342900" indent="-342900">
              <a:buFont typeface="Arial" panose="020B0604020202020204" pitchFamily="34" charset="0"/>
              <a:buChar char="•"/>
            </a:pPr>
            <a:r>
              <a:rPr lang="en-US" sz="2000" dirty="0">
                <a:solidFill>
                  <a:schemeClr val="bg1"/>
                </a:solidFill>
                <a:ea typeface="微软雅黑"/>
                <a:cs typeface="Calibri" panose="020F0502020204030204" pitchFamily="34" charset="0"/>
              </a:rPr>
              <a:t>Structural Equation Model (SEM) meta-analysis</a:t>
            </a:r>
          </a:p>
          <a:p>
            <a:pPr marL="342900" indent="-342900">
              <a:buFont typeface="Arial" panose="020B0604020202020204" pitchFamily="34" charset="0"/>
              <a:buChar char="•"/>
            </a:pPr>
            <a:r>
              <a:rPr lang="en-US" sz="2000" dirty="0">
                <a:solidFill>
                  <a:schemeClr val="bg1"/>
                </a:solidFill>
                <a:ea typeface="微软雅黑"/>
                <a:cs typeface="Calibri" panose="020F0502020204030204" pitchFamily="34" charset="0"/>
              </a:rPr>
              <a:t>Meta-analysis as a missing data problem</a:t>
            </a:r>
            <a:endParaRPr lang="en-US" dirty="0">
              <a:solidFill>
                <a:schemeClr val="bg1"/>
              </a:solidFill>
              <a:ea typeface="微软雅黑"/>
              <a:cs typeface="Calibri" panose="020F0502020204030204" pitchFamily="34" charset="0"/>
            </a:endParaRPr>
          </a:p>
          <a:p>
            <a:endParaRPr lang="en-US" sz="1600" dirty="0">
              <a:solidFill>
                <a:schemeClr val="bg1"/>
              </a:solidFill>
              <a:ea typeface="微软雅黑"/>
              <a:cs typeface="Calibri" panose="020F0502020204030204" pitchFamily="34" charset="0"/>
            </a:endParaRPr>
          </a:p>
        </p:txBody>
      </p:sp>
    </p:spTree>
    <p:extLst>
      <p:ext uri="{BB962C8B-B14F-4D97-AF65-F5344CB8AC3E}">
        <p14:creationId xmlns:p14="http://schemas.microsoft.com/office/powerpoint/2010/main" val="3440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BA3C2-619E-05C5-4FE0-893C6F6469D5}"/>
              </a:ext>
            </a:extLst>
          </p:cNvPr>
          <p:cNvSpPr>
            <a:spLocks noGrp="1"/>
          </p:cNvSpPr>
          <p:nvPr>
            <p:ph type="title"/>
          </p:nvPr>
        </p:nvSpPr>
        <p:spPr/>
        <p:txBody>
          <a:bodyPr/>
          <a:lstStyle/>
          <a:p>
            <a:r>
              <a:rPr lang="it-AT" dirty="0">
                <a:latin typeface="+mn-lt"/>
              </a:rPr>
              <a:t>Simulation study</a:t>
            </a:r>
          </a:p>
        </p:txBody>
      </p:sp>
      <p:sp>
        <p:nvSpPr>
          <p:cNvPr id="3" name="Segnaposto contenuto 2">
            <a:extLst>
              <a:ext uri="{FF2B5EF4-FFF2-40B4-BE49-F238E27FC236}">
                <a16:creationId xmlns:a16="http://schemas.microsoft.com/office/drawing/2014/main" id="{9D3F17E7-906A-44A9-370F-B586E1C27344}"/>
              </a:ext>
            </a:extLst>
          </p:cNvPr>
          <p:cNvSpPr>
            <a:spLocks noGrp="1"/>
          </p:cNvSpPr>
          <p:nvPr>
            <p:ph idx="1"/>
          </p:nvPr>
        </p:nvSpPr>
        <p:spPr/>
        <p:txBody>
          <a:bodyPr/>
          <a:lstStyle/>
          <a:p>
            <a:pPr marL="342900" indent="-342900">
              <a:lnSpc>
                <a:spcPct val="100000"/>
              </a:lnSpc>
              <a:spcBef>
                <a:spcPts val="0"/>
              </a:spcBef>
              <a:buFont typeface="Arial" panose="020B0604020202020204" pitchFamily="34" charset="0"/>
              <a:buChar char="•"/>
            </a:pPr>
            <a:r>
              <a:rPr lang="en-US" sz="2400" dirty="0">
                <a:ea typeface="微软雅黑"/>
                <a:cs typeface="Calibri" panose="020F0502020204030204" pitchFamily="34" charset="0"/>
              </a:rPr>
              <a:t>50 Randomized Control Trials with a two-group comparison</a:t>
            </a:r>
          </a:p>
          <a:p>
            <a:pPr marL="342900" indent="-342900">
              <a:lnSpc>
                <a:spcPct val="100000"/>
              </a:lnSpc>
              <a:spcBef>
                <a:spcPts val="0"/>
              </a:spcBef>
              <a:buFont typeface="Arial" panose="020B0604020202020204" pitchFamily="34" charset="0"/>
              <a:buChar char="•"/>
            </a:pPr>
            <a:r>
              <a:rPr lang="en-US" sz="2400" dirty="0">
                <a:ea typeface="微软雅黑"/>
                <a:cs typeface="Calibri" panose="020F0502020204030204" pitchFamily="34" charset="0"/>
              </a:rPr>
              <a:t>Latent illness measured on 2 scales</a:t>
            </a:r>
          </a:p>
          <a:p>
            <a:pPr marL="800100" lvl="1" indent="-342900">
              <a:buFont typeface="Arial" panose="020B0604020202020204" pitchFamily="34" charset="0"/>
              <a:buChar char="•"/>
            </a:pPr>
            <a:r>
              <a:rPr lang="en-US" sz="2400" dirty="0">
                <a:ea typeface="微软雅黑"/>
                <a:cs typeface="Calibri" panose="020F0502020204030204" pitchFamily="34" charset="0"/>
              </a:rPr>
              <a:t>Clinician rating (CR)</a:t>
            </a:r>
          </a:p>
          <a:p>
            <a:pPr marL="800100" lvl="1" indent="-342900">
              <a:buFont typeface="Arial" panose="020B0604020202020204" pitchFamily="34" charset="0"/>
              <a:buChar char="•"/>
            </a:pPr>
            <a:r>
              <a:rPr lang="en-US" sz="2400" dirty="0">
                <a:ea typeface="微软雅黑"/>
                <a:cs typeface="Calibri" panose="020F0502020204030204" pitchFamily="34" charset="0"/>
              </a:rPr>
              <a:t>Self-report (SR) </a:t>
            </a:r>
          </a:p>
          <a:p>
            <a:pPr marL="342900" indent="-342900">
              <a:buFont typeface="Arial" panose="020B0604020202020204" pitchFamily="34" charset="0"/>
              <a:buChar char="•"/>
            </a:pPr>
            <a:r>
              <a:rPr lang="en-US" sz="2400" dirty="0">
                <a:ea typeface="微软雅黑"/>
                <a:cs typeface="Calibri" panose="020F0502020204030204" pitchFamily="34" charset="0"/>
              </a:rPr>
              <a:t>Illness is affected by the age and gender of the individual </a:t>
            </a:r>
          </a:p>
          <a:p>
            <a:pPr marL="342900" indent="-342900">
              <a:buFont typeface="Arial" panose="020B0604020202020204" pitchFamily="34" charset="0"/>
              <a:buChar char="•"/>
            </a:pPr>
            <a:r>
              <a:rPr lang="en-US" sz="2400" dirty="0">
                <a:ea typeface="微软雅黑"/>
                <a:cs typeface="Calibri" panose="020F0502020204030204" pitchFamily="34" charset="0"/>
              </a:rPr>
              <a:t>Illness is measured at T0 with CR and SR scales</a:t>
            </a:r>
          </a:p>
          <a:p>
            <a:pPr marL="342900" indent="-342900">
              <a:buFont typeface="Arial" panose="020B0604020202020204" pitchFamily="34" charset="0"/>
              <a:buChar char="•"/>
            </a:pPr>
            <a:r>
              <a:rPr lang="en-US" sz="2400" dirty="0">
                <a:ea typeface="微软雅黑"/>
                <a:cs typeface="Calibri" panose="020F0502020204030204" pitchFamily="34" charset="0"/>
              </a:rPr>
              <a:t>50,000 observations</a:t>
            </a:r>
            <a:endParaRPr lang="en-US" dirty="0">
              <a:ea typeface="微软雅黑"/>
              <a:cs typeface="Posterama" panose="020B0504020200020000" pitchFamily="34" charset="0"/>
            </a:endParaRPr>
          </a:p>
          <a:p>
            <a:endParaRPr lang="it-AT" dirty="0"/>
          </a:p>
        </p:txBody>
      </p:sp>
    </p:spTree>
    <p:extLst>
      <p:ext uri="{BB962C8B-B14F-4D97-AF65-F5344CB8AC3E}">
        <p14:creationId xmlns:p14="http://schemas.microsoft.com/office/powerpoint/2010/main" val="403155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1FED8E-F199-A01D-BA4B-4B942D216021}"/>
              </a:ext>
            </a:extLst>
          </p:cNvPr>
          <p:cNvSpPr>
            <a:spLocks noGrp="1"/>
          </p:cNvSpPr>
          <p:nvPr>
            <p:ph type="title"/>
          </p:nvPr>
        </p:nvSpPr>
        <p:spPr/>
        <p:txBody>
          <a:bodyPr/>
          <a:lstStyle/>
          <a:p>
            <a:r>
              <a:rPr lang="it-IT" dirty="0" err="1"/>
              <a:t>Bivariate</a:t>
            </a:r>
            <a:r>
              <a:rPr lang="it-IT" dirty="0"/>
              <a:t> random-</a:t>
            </a:r>
            <a:r>
              <a:rPr lang="it-IT" dirty="0" err="1"/>
              <a:t>effects</a:t>
            </a:r>
            <a:r>
              <a:rPr lang="it-IT" dirty="0"/>
              <a:t> model</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9C38C1FB-32FB-1139-B70F-D52407411F63}"/>
                  </a:ext>
                </a:extLst>
              </p:cNvPr>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de-AT" sz="2800" i="1" smtClean="0">
                              <a:latin typeface="Cambria Math" panose="02040503050406030204" pitchFamily="18" charset="0"/>
                            </a:rPr>
                          </m:ctrlPr>
                        </m:sSubPr>
                        <m:e>
                          <m:acc>
                            <m:accPr>
                              <m:chr m:val="̂"/>
                              <m:ctrlPr>
                                <a:rPr lang="de-AT" sz="2800" i="1">
                                  <a:latin typeface="Cambria Math" panose="02040503050406030204" pitchFamily="18" charset="0"/>
                                </a:rPr>
                              </m:ctrlPr>
                            </m:accPr>
                            <m:e>
                              <m:r>
                                <a:rPr lang="en-US" sz="2800" i="1">
                                  <a:latin typeface="Cambria Math" panose="02040503050406030204" pitchFamily="18" charset="0"/>
                                </a:rPr>
                                <m:t>𝜃</m:t>
                              </m:r>
                            </m:e>
                          </m:acc>
                        </m:e>
                        <m:sub>
                          <m:r>
                            <a:rPr lang="en-US" sz="2800" i="1">
                              <a:latin typeface="Cambria Math" panose="02040503050406030204" pitchFamily="18" charset="0"/>
                            </a:rPr>
                            <m:t>𝑠</m:t>
                          </m:r>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de-AT"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de-AT" sz="2800" i="1">
                              <a:latin typeface="Cambria Math" panose="02040503050406030204" pitchFamily="18" charset="0"/>
                            </a:rPr>
                          </m:ctrlPr>
                        </m:sSubPr>
                        <m:e>
                          <m:r>
                            <a:rPr lang="en-US" sz="2800" i="1">
                              <a:latin typeface="Cambria Math" panose="02040503050406030204" pitchFamily="18" charset="0"/>
                            </a:rPr>
                            <m:t>𝜁</m:t>
                          </m:r>
                        </m:e>
                        <m:sub>
                          <m:r>
                            <a:rPr lang="en-US" sz="2800" i="1">
                              <a:latin typeface="Cambria Math" panose="02040503050406030204" pitchFamily="18" charset="0"/>
                            </a:rPr>
                            <m:t>𝑠</m:t>
                          </m:r>
                          <m:r>
                            <a:rPr lang="en-US" sz="2800" i="1">
                              <a:latin typeface="Cambria Math" panose="02040503050406030204" pitchFamily="18" charset="0"/>
                            </a:rPr>
                            <m:t>1</m:t>
                          </m:r>
                        </m:sub>
                      </m:sSub>
                      <m:r>
                        <a:rPr lang="en-US" sz="2800">
                          <a:latin typeface="Cambria Math" panose="02040503050406030204" pitchFamily="18" charset="0"/>
                        </a:rPr>
                        <m:t> </m:t>
                      </m:r>
                      <m:r>
                        <a:rPr lang="en-US" sz="2800" i="1">
                          <a:latin typeface="Cambria Math" panose="02040503050406030204" pitchFamily="18" charset="0"/>
                        </a:rPr>
                        <m:t>+</m:t>
                      </m:r>
                      <m:sSub>
                        <m:sSubPr>
                          <m:ctrlPr>
                            <a:rPr lang="de-AT" sz="2800" i="1">
                              <a:latin typeface="Cambria Math" panose="02040503050406030204" pitchFamily="18" charset="0"/>
                            </a:rPr>
                          </m:ctrlPr>
                        </m:sSubPr>
                        <m:e>
                          <m:r>
                            <a:rPr lang="en-US" sz="2800" i="1">
                              <a:latin typeface="Cambria Math" panose="02040503050406030204" pitchFamily="18" charset="0"/>
                            </a:rPr>
                            <m:t>𝜖</m:t>
                          </m:r>
                        </m:e>
                        <m:sub>
                          <m:r>
                            <a:rPr lang="en-US" sz="2800" i="1">
                              <a:latin typeface="Cambria Math" panose="02040503050406030204" pitchFamily="18" charset="0"/>
                            </a:rPr>
                            <m:t>𝑠</m:t>
                          </m:r>
                          <m:r>
                            <a:rPr lang="en-US" sz="2800" i="1">
                              <a:latin typeface="Cambria Math" panose="02040503050406030204" pitchFamily="18" charset="0"/>
                            </a:rPr>
                            <m:t>1</m:t>
                          </m:r>
                        </m:sub>
                      </m:sSub>
                    </m:oMath>
                  </m:oMathPara>
                </a14:m>
                <a:endParaRPr lang="de-AT" sz="2800" dirty="0"/>
              </a:p>
              <a:p>
                <a:pPr marL="0" indent="0">
                  <a:buNone/>
                </a:pPr>
                <a14:m>
                  <m:oMathPara xmlns:m="http://schemas.openxmlformats.org/officeDocument/2006/math">
                    <m:oMathParaPr>
                      <m:jc m:val="centerGroup"/>
                    </m:oMathParaPr>
                    <m:oMath xmlns:m="http://schemas.openxmlformats.org/officeDocument/2006/math">
                      <m:sSub>
                        <m:sSubPr>
                          <m:ctrlPr>
                            <a:rPr lang="de-AT" sz="2800" i="1">
                              <a:latin typeface="Cambria Math" panose="02040503050406030204" pitchFamily="18" charset="0"/>
                            </a:rPr>
                          </m:ctrlPr>
                        </m:sSubPr>
                        <m:e>
                          <m:acc>
                            <m:accPr>
                              <m:chr m:val="̂"/>
                              <m:ctrlPr>
                                <a:rPr lang="de-AT" sz="2800" i="1">
                                  <a:latin typeface="Cambria Math" panose="02040503050406030204" pitchFamily="18" charset="0"/>
                                </a:rPr>
                              </m:ctrlPr>
                            </m:accPr>
                            <m:e>
                              <m:r>
                                <a:rPr lang="en-US" sz="2800" i="1">
                                  <a:latin typeface="Cambria Math" panose="02040503050406030204" pitchFamily="18" charset="0"/>
                                </a:rPr>
                                <m:t>𝜃</m:t>
                              </m:r>
                            </m:e>
                          </m:acc>
                        </m:e>
                        <m:sub>
                          <m:r>
                            <a:rPr lang="en-US" sz="2800" i="1">
                              <a:latin typeface="Cambria Math" panose="02040503050406030204" pitchFamily="18" charset="0"/>
                            </a:rPr>
                            <m:t>𝑠</m:t>
                          </m:r>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de-AT"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2</m:t>
                          </m:r>
                        </m:sub>
                      </m:sSub>
                      <m:r>
                        <a:rPr lang="en-US" sz="2800" i="1">
                          <a:latin typeface="Cambria Math" panose="02040503050406030204" pitchFamily="18" charset="0"/>
                        </a:rPr>
                        <m:t>+ </m:t>
                      </m:r>
                      <m:sSub>
                        <m:sSubPr>
                          <m:ctrlPr>
                            <a:rPr lang="de-AT" sz="2800" i="1">
                              <a:latin typeface="Cambria Math" panose="02040503050406030204" pitchFamily="18" charset="0"/>
                            </a:rPr>
                          </m:ctrlPr>
                        </m:sSubPr>
                        <m:e>
                          <m:r>
                            <a:rPr lang="en-US" sz="2800" i="1">
                              <a:latin typeface="Cambria Math" panose="02040503050406030204" pitchFamily="18" charset="0"/>
                            </a:rPr>
                            <m:t>𝜁</m:t>
                          </m:r>
                        </m:e>
                        <m:sub>
                          <m:r>
                            <a:rPr lang="en-US" sz="2800" i="1">
                              <a:latin typeface="Cambria Math" panose="02040503050406030204" pitchFamily="18" charset="0"/>
                            </a:rPr>
                            <m:t>𝑠</m:t>
                          </m:r>
                          <m:r>
                            <a:rPr lang="en-US" sz="2800" i="1">
                              <a:latin typeface="Cambria Math" panose="02040503050406030204" pitchFamily="18" charset="0"/>
                            </a:rPr>
                            <m:t>2</m:t>
                          </m:r>
                        </m:sub>
                      </m:sSub>
                      <m:r>
                        <a:rPr lang="en-US" sz="2800" i="1">
                          <a:latin typeface="Cambria Math" panose="02040503050406030204" pitchFamily="18" charset="0"/>
                        </a:rPr>
                        <m:t>+ </m:t>
                      </m:r>
                      <m:sSub>
                        <m:sSubPr>
                          <m:ctrlPr>
                            <a:rPr lang="de-AT" sz="2800" i="1">
                              <a:latin typeface="Cambria Math" panose="02040503050406030204" pitchFamily="18" charset="0"/>
                            </a:rPr>
                          </m:ctrlPr>
                        </m:sSubPr>
                        <m:e>
                          <m:r>
                            <a:rPr lang="en-US" sz="2800" i="1">
                              <a:latin typeface="Cambria Math" panose="02040503050406030204" pitchFamily="18" charset="0"/>
                            </a:rPr>
                            <m:t>𝜖</m:t>
                          </m:r>
                        </m:e>
                        <m:sub>
                          <m:r>
                            <a:rPr lang="en-US" sz="2800" i="1">
                              <a:latin typeface="Cambria Math" panose="02040503050406030204" pitchFamily="18" charset="0"/>
                            </a:rPr>
                            <m:t>𝑠</m:t>
                          </m:r>
                          <m:r>
                            <a:rPr lang="en-US" sz="2800" i="1">
                              <a:latin typeface="Cambria Math" panose="02040503050406030204" pitchFamily="18" charset="0"/>
                            </a:rPr>
                            <m:t>2</m:t>
                          </m:r>
                        </m:sub>
                      </m:sSub>
                    </m:oMath>
                  </m:oMathPara>
                </a14:m>
                <a:endParaRPr lang="de-AT" sz="2800" dirty="0"/>
              </a:p>
              <a:p>
                <a:pPr marL="0" indent="0">
                  <a:buNone/>
                </a:pPr>
                <a:endParaRPr lang="de-AT" sz="2800" dirty="0"/>
              </a:p>
              <a:p>
                <a:pPr marL="0" indent="0">
                  <a:buNone/>
                </a:pPr>
                <a14:m>
                  <m:oMathPara xmlns:m="http://schemas.openxmlformats.org/officeDocument/2006/math">
                    <m:oMathParaPr>
                      <m:jc m:val="centerGroup"/>
                    </m:oMathParaPr>
                    <m:oMath xmlns:m="http://schemas.openxmlformats.org/officeDocument/2006/math">
                      <m:d>
                        <m:dPr>
                          <m:ctrlPr>
                            <a:rPr lang="de-AT" sz="2800" i="1">
                              <a:latin typeface="Cambria Math" panose="02040503050406030204" pitchFamily="18" charset="0"/>
                            </a:rPr>
                          </m:ctrlPr>
                        </m:dPr>
                        <m:e>
                          <m:m>
                            <m:mPr>
                              <m:mcs>
                                <m:mc>
                                  <m:mcPr>
                                    <m:count m:val="1"/>
                                    <m:mcJc m:val="center"/>
                                  </m:mcPr>
                                </m:mc>
                              </m:mcs>
                              <m:ctrlPr>
                                <a:rPr lang="de-AT" sz="2800" i="1">
                                  <a:latin typeface="Cambria Math" panose="02040503050406030204" pitchFamily="18" charset="0"/>
                                </a:rPr>
                              </m:ctrlPr>
                            </m:mPr>
                            <m:mr>
                              <m:e>
                                <m:sSub>
                                  <m:sSubPr>
                                    <m:ctrlPr>
                                      <a:rPr lang="de-AT" sz="2800" i="1">
                                        <a:latin typeface="Cambria Math" panose="02040503050406030204" pitchFamily="18" charset="0"/>
                                      </a:rPr>
                                    </m:ctrlPr>
                                  </m:sSubPr>
                                  <m:e>
                                    <m:r>
                                      <a:rPr lang="en-US" sz="2800" i="1">
                                        <a:latin typeface="Cambria Math" panose="02040503050406030204" pitchFamily="18" charset="0"/>
                                      </a:rPr>
                                      <m:t>𝜁</m:t>
                                    </m:r>
                                  </m:e>
                                  <m:sub>
                                    <m:r>
                                      <a:rPr lang="en-US" sz="2800" i="1">
                                        <a:latin typeface="Cambria Math" panose="02040503050406030204" pitchFamily="18" charset="0"/>
                                      </a:rPr>
                                      <m:t>𝑠</m:t>
                                    </m:r>
                                    <m:r>
                                      <a:rPr lang="en-US" sz="2800" i="1">
                                        <a:latin typeface="Cambria Math" panose="02040503050406030204" pitchFamily="18" charset="0"/>
                                      </a:rPr>
                                      <m:t>1</m:t>
                                    </m:r>
                                  </m:sub>
                                </m:sSub>
                                <m:r>
                                  <a:rPr lang="en-US" sz="2800">
                                    <a:latin typeface="Cambria Math" panose="02040503050406030204" pitchFamily="18" charset="0"/>
                                  </a:rPr>
                                  <m:t> </m:t>
                                </m:r>
                              </m:e>
                            </m:mr>
                            <m:mr>
                              <m:e>
                                <m:sSub>
                                  <m:sSubPr>
                                    <m:ctrlPr>
                                      <a:rPr lang="de-AT" sz="2800" i="1">
                                        <a:latin typeface="Cambria Math" panose="02040503050406030204" pitchFamily="18" charset="0"/>
                                      </a:rPr>
                                    </m:ctrlPr>
                                  </m:sSubPr>
                                  <m:e>
                                    <m:r>
                                      <a:rPr lang="en-US" sz="2800" i="1">
                                        <a:latin typeface="Cambria Math" panose="02040503050406030204" pitchFamily="18" charset="0"/>
                                      </a:rPr>
                                      <m:t>𝜁</m:t>
                                    </m:r>
                                  </m:e>
                                  <m:sub>
                                    <m:r>
                                      <a:rPr lang="en-US" sz="2800" i="1">
                                        <a:latin typeface="Cambria Math" panose="02040503050406030204" pitchFamily="18" charset="0"/>
                                      </a:rPr>
                                      <m:t>𝑠</m:t>
                                    </m:r>
                                    <m:r>
                                      <a:rPr lang="en-US" sz="2800" i="1">
                                        <a:latin typeface="Cambria Math" panose="02040503050406030204" pitchFamily="18" charset="0"/>
                                      </a:rPr>
                                      <m:t>2</m:t>
                                    </m:r>
                                  </m:sub>
                                </m:sSub>
                              </m:e>
                            </m:mr>
                          </m:m>
                        </m:e>
                      </m:d>
                      <m:r>
                        <a:rPr lang="en-US" sz="2800" i="1">
                          <a:latin typeface="Cambria Math" panose="02040503050406030204" pitchFamily="18" charset="0"/>
                        </a:rPr>
                        <m:t> ~ </m:t>
                      </m:r>
                      <m:r>
                        <a:rPr lang="en-US" sz="2800" i="1">
                          <a:latin typeface="Cambria Math" panose="02040503050406030204" pitchFamily="18" charset="0"/>
                        </a:rPr>
                        <m:t>𝑁</m:t>
                      </m:r>
                      <m:r>
                        <a:rPr lang="en-US" sz="2800" i="1">
                          <a:latin typeface="Cambria Math" panose="02040503050406030204" pitchFamily="18" charset="0"/>
                        </a:rPr>
                        <m:t> </m:t>
                      </m:r>
                      <m:d>
                        <m:dPr>
                          <m:begChr m:val="{"/>
                          <m:endChr m:val="}"/>
                          <m:ctrlPr>
                            <a:rPr lang="de-AT" sz="2800" i="1">
                              <a:latin typeface="Cambria Math" panose="02040503050406030204" pitchFamily="18" charset="0"/>
                            </a:rPr>
                          </m:ctrlPr>
                        </m:dPr>
                        <m:e>
                          <m:r>
                            <a:rPr lang="en-US" sz="2800" i="1">
                              <a:latin typeface="Cambria Math" panose="02040503050406030204" pitchFamily="18" charset="0"/>
                            </a:rPr>
                            <m:t>0= </m:t>
                          </m:r>
                          <m:d>
                            <m:dPr>
                              <m:ctrlPr>
                                <a:rPr lang="de-AT" sz="2800" i="1">
                                  <a:latin typeface="Cambria Math" panose="02040503050406030204" pitchFamily="18" charset="0"/>
                                </a:rPr>
                              </m:ctrlPr>
                            </m:dPr>
                            <m:e>
                              <m:m>
                                <m:mPr>
                                  <m:mcs>
                                    <m:mc>
                                      <m:mcPr>
                                        <m:count m:val="1"/>
                                        <m:mcJc m:val="center"/>
                                      </m:mcPr>
                                    </m:mc>
                                  </m:mcs>
                                  <m:ctrlPr>
                                    <a:rPr lang="de-AT" sz="2800" i="1">
                                      <a:latin typeface="Cambria Math" panose="02040503050406030204" pitchFamily="18" charset="0"/>
                                    </a:rPr>
                                  </m:ctrlPr>
                                </m:mPr>
                                <m:mr>
                                  <m:e>
                                    <m:r>
                                      <a:rPr lang="en-US" sz="2800" i="1">
                                        <a:latin typeface="Cambria Math" panose="02040503050406030204" pitchFamily="18" charset="0"/>
                                      </a:rPr>
                                      <m:t>0</m:t>
                                    </m:r>
                                  </m:e>
                                </m:mr>
                                <m:mr>
                                  <m:e>
                                    <m:r>
                                      <a:rPr lang="en-US" sz="2800" i="1">
                                        <a:latin typeface="Cambria Math" panose="02040503050406030204" pitchFamily="18" charset="0"/>
                                      </a:rPr>
                                      <m:t>0</m:t>
                                    </m:r>
                                  </m:e>
                                </m:mr>
                              </m:m>
                            </m:e>
                          </m:d>
                          <m:r>
                            <a:rPr lang="en-US" sz="2800" i="1">
                              <a:latin typeface="Cambria Math" panose="02040503050406030204" pitchFamily="18" charset="0"/>
                            </a:rPr>
                            <m:t>, </m:t>
                          </m:r>
                          <m:r>
                            <a:rPr lang="en-US" sz="2800" i="1">
                              <a:latin typeface="Cambria Math" panose="02040503050406030204" pitchFamily="18" charset="0"/>
                            </a:rPr>
                            <m:t>𝑇</m:t>
                          </m:r>
                          <m:r>
                            <a:rPr lang="en-US" sz="2800" i="1">
                              <a:latin typeface="Cambria Math" panose="02040503050406030204" pitchFamily="18" charset="0"/>
                            </a:rPr>
                            <m:t>= </m:t>
                          </m:r>
                          <m:d>
                            <m:dPr>
                              <m:ctrlPr>
                                <a:rPr lang="de-AT" sz="2800" i="1">
                                  <a:latin typeface="Cambria Math" panose="02040503050406030204" pitchFamily="18" charset="0"/>
                                </a:rPr>
                              </m:ctrlPr>
                            </m:dPr>
                            <m:e>
                              <m:m>
                                <m:mPr>
                                  <m:mcs>
                                    <m:mc>
                                      <m:mcPr>
                                        <m:count m:val="2"/>
                                        <m:mcJc m:val="center"/>
                                      </m:mcPr>
                                    </m:mc>
                                  </m:mcs>
                                  <m:ctrlPr>
                                    <a:rPr lang="de-AT" sz="2800" i="1">
                                      <a:latin typeface="Cambria Math" panose="02040503050406030204" pitchFamily="18" charset="0"/>
                                    </a:rPr>
                                  </m:ctrlPr>
                                </m:mPr>
                                <m:mr>
                                  <m:e>
                                    <m:sSubSup>
                                      <m:sSubSupPr>
                                        <m:ctrlPr>
                                          <a:rPr lang="de-AT" sz="2800" i="1">
                                            <a:latin typeface="Cambria Math" panose="02040503050406030204" pitchFamily="18" charset="0"/>
                                          </a:rPr>
                                        </m:ctrlPr>
                                      </m:sSubSupPr>
                                      <m:e>
                                        <m:r>
                                          <a:rPr lang="en-US" sz="2800" i="1">
                                            <a:latin typeface="Cambria Math" panose="02040503050406030204" pitchFamily="18" charset="0"/>
                                          </a:rPr>
                                          <m:t>𝜏</m:t>
                                        </m:r>
                                      </m:e>
                                      <m:sub>
                                        <m:r>
                                          <a:rPr lang="en-US" sz="2800" i="1">
                                            <a:latin typeface="Cambria Math" panose="02040503050406030204" pitchFamily="18" charset="0"/>
                                          </a:rPr>
                                          <m:t>1</m:t>
                                        </m:r>
                                      </m:sub>
                                      <m:sup>
                                        <m:r>
                                          <a:rPr lang="en-US" sz="2800" i="1">
                                            <a:latin typeface="Cambria Math" panose="02040503050406030204" pitchFamily="18" charset="0"/>
                                          </a:rPr>
                                          <m:t>2</m:t>
                                        </m:r>
                                      </m:sup>
                                    </m:sSubSup>
                                  </m:e>
                                  <m:e>
                                    <m:sSub>
                                      <m:sSubPr>
                                        <m:ctrlPr>
                                          <a:rPr lang="de-AT" sz="2800" i="1">
                                            <a:latin typeface="Cambria Math" panose="02040503050406030204" pitchFamily="18" charset="0"/>
                                          </a:rPr>
                                        </m:ctrlPr>
                                      </m:sSubPr>
                                      <m:e>
                                        <m:r>
                                          <a:rPr lang="en-US" sz="2800" i="1">
                                            <a:latin typeface="Cambria Math" panose="02040503050406030204" pitchFamily="18" charset="0"/>
                                          </a:rPr>
                                          <m:t>𝜏</m:t>
                                        </m:r>
                                      </m:e>
                                      <m:sub>
                                        <m:r>
                                          <a:rPr lang="en-US" sz="2800" i="1">
                                            <a:latin typeface="Cambria Math" panose="02040503050406030204" pitchFamily="18" charset="0"/>
                                          </a:rPr>
                                          <m:t>12</m:t>
                                        </m:r>
                                      </m:sub>
                                    </m:sSub>
                                  </m:e>
                                </m:mr>
                                <m:mr>
                                  <m:e>
                                    <m:sSub>
                                      <m:sSubPr>
                                        <m:ctrlPr>
                                          <a:rPr lang="de-AT" sz="2800" i="1">
                                            <a:latin typeface="Cambria Math" panose="02040503050406030204" pitchFamily="18" charset="0"/>
                                          </a:rPr>
                                        </m:ctrlPr>
                                      </m:sSubPr>
                                      <m:e>
                                        <m:r>
                                          <a:rPr lang="en-US" sz="2800" i="1">
                                            <a:latin typeface="Cambria Math" panose="02040503050406030204" pitchFamily="18" charset="0"/>
                                          </a:rPr>
                                          <m:t>𝜏</m:t>
                                        </m:r>
                                      </m:e>
                                      <m:sub>
                                        <m:r>
                                          <a:rPr lang="de-AT" sz="2800" b="0" i="1" smtClean="0">
                                            <a:latin typeface="Cambria Math" panose="02040503050406030204" pitchFamily="18" charset="0"/>
                                          </a:rPr>
                                          <m:t>2</m:t>
                                        </m:r>
                                        <m:r>
                                          <a:rPr lang="en-US" sz="2800" i="1">
                                            <a:latin typeface="Cambria Math" panose="02040503050406030204" pitchFamily="18" charset="0"/>
                                          </a:rPr>
                                          <m:t>1</m:t>
                                        </m:r>
                                      </m:sub>
                                    </m:sSub>
                                  </m:e>
                                  <m:e>
                                    <m:sSubSup>
                                      <m:sSubSupPr>
                                        <m:ctrlPr>
                                          <a:rPr lang="de-AT" sz="2800" i="1">
                                            <a:latin typeface="Cambria Math" panose="02040503050406030204" pitchFamily="18" charset="0"/>
                                          </a:rPr>
                                        </m:ctrlPr>
                                      </m:sSubSupPr>
                                      <m:e>
                                        <m:r>
                                          <a:rPr lang="en-US" sz="2800" i="1">
                                            <a:latin typeface="Cambria Math" panose="02040503050406030204" pitchFamily="18" charset="0"/>
                                          </a:rPr>
                                          <m:t>𝜏</m:t>
                                        </m:r>
                                      </m:e>
                                      <m:sub>
                                        <m:r>
                                          <a:rPr lang="en-US" sz="2800" i="1">
                                            <a:latin typeface="Cambria Math" panose="02040503050406030204" pitchFamily="18" charset="0"/>
                                          </a:rPr>
                                          <m:t>2</m:t>
                                        </m:r>
                                      </m:sub>
                                      <m:sup>
                                        <m:r>
                                          <a:rPr lang="en-US" sz="2800" i="1">
                                            <a:latin typeface="Cambria Math" panose="02040503050406030204" pitchFamily="18" charset="0"/>
                                          </a:rPr>
                                          <m:t>2</m:t>
                                        </m:r>
                                      </m:sup>
                                    </m:sSubSup>
                                  </m:e>
                                </m:mr>
                              </m:m>
                            </m:e>
                          </m:d>
                        </m:e>
                      </m:d>
                    </m:oMath>
                  </m:oMathPara>
                </a14:m>
                <a:endParaRPr lang="de-AT" sz="2800" dirty="0"/>
              </a:p>
              <a:p>
                <a:pPr marL="0" indent="0">
                  <a:buNone/>
                </a:pPr>
                <a:endParaRPr lang="de-AT" sz="2800" dirty="0"/>
              </a:p>
              <a:p>
                <a:pPr marL="0" indent="0">
                  <a:buNone/>
                </a:pPr>
                <a14:m>
                  <m:oMathPara xmlns:m="http://schemas.openxmlformats.org/officeDocument/2006/math">
                    <m:oMathParaPr>
                      <m:jc m:val="centerGroup"/>
                    </m:oMathParaPr>
                    <m:oMath xmlns:m="http://schemas.openxmlformats.org/officeDocument/2006/math">
                      <m:d>
                        <m:dPr>
                          <m:ctrlPr>
                            <a:rPr lang="de-AT" sz="2800" i="1">
                              <a:latin typeface="Cambria Math" panose="02040503050406030204" pitchFamily="18" charset="0"/>
                            </a:rPr>
                          </m:ctrlPr>
                        </m:dPr>
                        <m:e>
                          <m:m>
                            <m:mPr>
                              <m:mcs>
                                <m:mc>
                                  <m:mcPr>
                                    <m:count m:val="1"/>
                                    <m:mcJc m:val="center"/>
                                  </m:mcPr>
                                </m:mc>
                              </m:mcs>
                              <m:ctrlPr>
                                <a:rPr lang="de-AT" sz="2800" i="1">
                                  <a:latin typeface="Cambria Math" panose="02040503050406030204" pitchFamily="18" charset="0"/>
                                </a:rPr>
                              </m:ctrlPr>
                            </m:mPr>
                            <m:mr>
                              <m:e>
                                <m:sSub>
                                  <m:sSubPr>
                                    <m:ctrlPr>
                                      <a:rPr lang="de-AT" sz="2800" i="1">
                                        <a:latin typeface="Cambria Math" panose="02040503050406030204" pitchFamily="18" charset="0"/>
                                      </a:rPr>
                                    </m:ctrlPr>
                                  </m:sSubPr>
                                  <m:e>
                                    <m:r>
                                      <a:rPr lang="en-US" sz="2800" i="1">
                                        <a:latin typeface="Cambria Math" panose="02040503050406030204" pitchFamily="18" charset="0"/>
                                      </a:rPr>
                                      <m:t>𝜖</m:t>
                                    </m:r>
                                  </m:e>
                                  <m:sub>
                                    <m:r>
                                      <a:rPr lang="en-US" sz="2800" i="1">
                                        <a:latin typeface="Cambria Math" panose="02040503050406030204" pitchFamily="18" charset="0"/>
                                      </a:rPr>
                                      <m:t>𝑠</m:t>
                                    </m:r>
                                    <m:r>
                                      <a:rPr lang="en-US" sz="2800" i="1">
                                        <a:latin typeface="Cambria Math" panose="02040503050406030204" pitchFamily="18" charset="0"/>
                                      </a:rPr>
                                      <m:t>1</m:t>
                                    </m:r>
                                  </m:sub>
                                </m:sSub>
                              </m:e>
                            </m:mr>
                            <m:mr>
                              <m:e>
                                <m:sSub>
                                  <m:sSubPr>
                                    <m:ctrlPr>
                                      <a:rPr lang="de-AT" sz="2800" i="1">
                                        <a:latin typeface="Cambria Math" panose="02040503050406030204" pitchFamily="18" charset="0"/>
                                      </a:rPr>
                                    </m:ctrlPr>
                                  </m:sSubPr>
                                  <m:e>
                                    <m:r>
                                      <a:rPr lang="en-US" sz="2800" i="1">
                                        <a:latin typeface="Cambria Math" panose="02040503050406030204" pitchFamily="18" charset="0"/>
                                      </a:rPr>
                                      <m:t>𝜖</m:t>
                                    </m:r>
                                  </m:e>
                                  <m:sub>
                                    <m:r>
                                      <a:rPr lang="en-US" sz="2800" i="1">
                                        <a:latin typeface="Cambria Math" panose="02040503050406030204" pitchFamily="18" charset="0"/>
                                      </a:rPr>
                                      <m:t>𝑠</m:t>
                                    </m:r>
                                    <m:r>
                                      <a:rPr lang="en-US" sz="2800" i="1">
                                        <a:latin typeface="Cambria Math" panose="02040503050406030204" pitchFamily="18" charset="0"/>
                                      </a:rPr>
                                      <m:t>2</m:t>
                                    </m:r>
                                  </m:sub>
                                </m:sSub>
                              </m:e>
                            </m:mr>
                          </m:m>
                        </m:e>
                      </m:d>
                      <m:r>
                        <a:rPr lang="en-US" sz="2800" i="1">
                          <a:latin typeface="Cambria Math" panose="02040503050406030204" pitchFamily="18" charset="0"/>
                        </a:rPr>
                        <m:t> ~ </m:t>
                      </m:r>
                      <m:r>
                        <a:rPr lang="en-US" sz="2800" i="1">
                          <a:latin typeface="Cambria Math" panose="02040503050406030204" pitchFamily="18" charset="0"/>
                        </a:rPr>
                        <m:t>𝑁</m:t>
                      </m:r>
                      <m:r>
                        <a:rPr lang="en-US" sz="2800" i="1">
                          <a:latin typeface="Cambria Math" panose="02040503050406030204" pitchFamily="18" charset="0"/>
                        </a:rPr>
                        <m:t> </m:t>
                      </m:r>
                      <m:d>
                        <m:dPr>
                          <m:begChr m:val="{"/>
                          <m:endChr m:val="}"/>
                          <m:ctrlPr>
                            <a:rPr lang="de-AT" sz="2800" i="1">
                              <a:latin typeface="Cambria Math" panose="02040503050406030204" pitchFamily="18" charset="0"/>
                            </a:rPr>
                          </m:ctrlPr>
                        </m:dPr>
                        <m:e>
                          <m:r>
                            <a:rPr lang="en-US" sz="2800" i="1">
                              <a:latin typeface="Cambria Math" panose="02040503050406030204" pitchFamily="18" charset="0"/>
                            </a:rPr>
                            <m:t>0= </m:t>
                          </m:r>
                          <m:d>
                            <m:dPr>
                              <m:ctrlPr>
                                <a:rPr lang="de-AT" sz="2800" i="1">
                                  <a:latin typeface="Cambria Math" panose="02040503050406030204" pitchFamily="18" charset="0"/>
                                </a:rPr>
                              </m:ctrlPr>
                            </m:dPr>
                            <m:e>
                              <m:m>
                                <m:mPr>
                                  <m:mcs>
                                    <m:mc>
                                      <m:mcPr>
                                        <m:count m:val="1"/>
                                        <m:mcJc m:val="center"/>
                                      </m:mcPr>
                                    </m:mc>
                                  </m:mcs>
                                  <m:ctrlPr>
                                    <a:rPr lang="de-AT" sz="2800" i="1">
                                      <a:latin typeface="Cambria Math" panose="02040503050406030204" pitchFamily="18" charset="0"/>
                                    </a:rPr>
                                  </m:ctrlPr>
                                </m:mPr>
                                <m:mr>
                                  <m:e>
                                    <m:r>
                                      <a:rPr lang="en-US" sz="2800" i="1">
                                        <a:latin typeface="Cambria Math" panose="02040503050406030204" pitchFamily="18" charset="0"/>
                                      </a:rPr>
                                      <m:t>0</m:t>
                                    </m:r>
                                  </m:e>
                                </m:mr>
                                <m:mr>
                                  <m:e>
                                    <m:r>
                                      <a:rPr lang="en-US" sz="2800" i="1">
                                        <a:latin typeface="Cambria Math" panose="02040503050406030204" pitchFamily="18" charset="0"/>
                                      </a:rPr>
                                      <m:t>0</m:t>
                                    </m:r>
                                  </m:e>
                                </m:mr>
                              </m:m>
                            </m:e>
                          </m:d>
                          <m:r>
                            <a:rPr lang="en-US" sz="2800" i="1">
                              <a:latin typeface="Cambria Math" panose="02040503050406030204" pitchFamily="18" charset="0"/>
                            </a:rPr>
                            <m:t>, </m:t>
                          </m:r>
                          <m:sSub>
                            <m:sSubPr>
                              <m:ctrlPr>
                                <a:rPr lang="de-AT" sz="2800" i="1">
                                  <a:latin typeface="Cambria Math" panose="02040503050406030204" pitchFamily="18" charset="0"/>
                                </a:rPr>
                              </m:ctrlPr>
                            </m:sSubPr>
                            <m:e>
                              <m:r>
                                <m:rPr>
                                  <m:sty m:val="p"/>
                                </m:rPr>
                                <a:rPr lang="en-US" sz="2800">
                                  <a:latin typeface="Cambria Math" panose="02040503050406030204" pitchFamily="18" charset="0"/>
                                </a:rPr>
                                <m:t>Ω</m:t>
                              </m:r>
                            </m:e>
                            <m:sub>
                              <m:r>
                                <a:rPr lang="en-US" sz="2800" i="1">
                                  <a:latin typeface="Cambria Math" panose="02040503050406030204" pitchFamily="18" charset="0"/>
                                </a:rPr>
                                <m:t>𝑠</m:t>
                              </m:r>
                            </m:sub>
                          </m:sSub>
                          <m:r>
                            <a:rPr lang="en-US" sz="2800" i="1">
                              <a:latin typeface="Cambria Math" panose="02040503050406030204" pitchFamily="18" charset="0"/>
                            </a:rPr>
                            <m:t>= </m:t>
                          </m:r>
                          <m:d>
                            <m:dPr>
                              <m:ctrlPr>
                                <a:rPr lang="de-AT" sz="2800" i="1">
                                  <a:latin typeface="Cambria Math" panose="02040503050406030204" pitchFamily="18" charset="0"/>
                                </a:rPr>
                              </m:ctrlPr>
                            </m:dPr>
                            <m:e>
                              <m:m>
                                <m:mPr>
                                  <m:mcs>
                                    <m:mc>
                                      <m:mcPr>
                                        <m:count m:val="2"/>
                                        <m:mcJc m:val="center"/>
                                      </m:mcPr>
                                    </m:mc>
                                  </m:mcs>
                                  <m:ctrlPr>
                                    <a:rPr lang="de-AT" sz="2800" i="1">
                                      <a:latin typeface="Cambria Math" panose="02040503050406030204" pitchFamily="18" charset="0"/>
                                    </a:rPr>
                                  </m:ctrlPr>
                                </m:mPr>
                                <m:mr>
                                  <m:e>
                                    <m:sSubSup>
                                      <m:sSubSupPr>
                                        <m:ctrlPr>
                                          <a:rPr lang="de-AT" sz="2800" i="1">
                                            <a:latin typeface="Cambria Math" panose="02040503050406030204" pitchFamily="18" charset="0"/>
                                          </a:rPr>
                                        </m:ctrlPr>
                                      </m:sSubSupPr>
                                      <m:e>
                                        <m:r>
                                          <a:rPr lang="en-US" sz="2800" i="1">
                                            <a:latin typeface="Cambria Math" panose="02040503050406030204" pitchFamily="18" charset="0"/>
                                          </a:rPr>
                                          <m:t>𝜎</m:t>
                                        </m:r>
                                      </m:e>
                                      <m:sub>
                                        <m:r>
                                          <a:rPr lang="en-US" sz="2800" i="1">
                                            <a:latin typeface="Cambria Math" panose="02040503050406030204" pitchFamily="18" charset="0"/>
                                          </a:rPr>
                                          <m:t>𝑠</m:t>
                                        </m:r>
                                        <m:r>
                                          <a:rPr lang="en-US" sz="2800" i="1">
                                            <a:latin typeface="Cambria Math" panose="02040503050406030204" pitchFamily="18" charset="0"/>
                                          </a:rPr>
                                          <m:t>1</m:t>
                                        </m:r>
                                      </m:sub>
                                      <m:sup>
                                        <m:r>
                                          <a:rPr lang="en-US" sz="2800" i="1">
                                            <a:latin typeface="Cambria Math" panose="02040503050406030204" pitchFamily="18" charset="0"/>
                                          </a:rPr>
                                          <m:t>2</m:t>
                                        </m:r>
                                      </m:sup>
                                    </m:sSubSup>
                                  </m:e>
                                  <m:e>
                                    <m:sSub>
                                      <m:sSubPr>
                                        <m:ctrlPr>
                                          <a:rPr lang="de-AT" sz="2800" i="1">
                                            <a:latin typeface="Cambria Math" panose="02040503050406030204" pitchFamily="18" charset="0"/>
                                          </a:rPr>
                                        </m:ctrlPr>
                                      </m:sSubPr>
                                      <m:e>
                                        <m:r>
                                          <a:rPr lang="en-US" sz="2800" i="1">
                                            <a:latin typeface="Cambria Math" panose="02040503050406030204" pitchFamily="18" charset="0"/>
                                          </a:rPr>
                                          <m:t>𝜎</m:t>
                                        </m:r>
                                      </m:e>
                                      <m:sub>
                                        <m:r>
                                          <a:rPr lang="de-AT" sz="2800" b="0" i="1" smtClean="0">
                                            <a:latin typeface="Cambria Math" panose="02040503050406030204" pitchFamily="18" charset="0"/>
                                          </a:rPr>
                                          <m:t>𝑠</m:t>
                                        </m:r>
                                        <m:r>
                                          <a:rPr lang="en-US" sz="2800" i="1">
                                            <a:latin typeface="Cambria Math" panose="02040503050406030204" pitchFamily="18" charset="0"/>
                                          </a:rPr>
                                          <m:t>12</m:t>
                                        </m:r>
                                      </m:sub>
                                    </m:sSub>
                                  </m:e>
                                </m:mr>
                                <m:mr>
                                  <m:e>
                                    <m:sSub>
                                      <m:sSubPr>
                                        <m:ctrlPr>
                                          <a:rPr lang="de-AT" sz="2800" i="1">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𝑠</m:t>
                                        </m:r>
                                        <m:r>
                                          <a:rPr lang="en-US" sz="2800" i="1">
                                            <a:latin typeface="Cambria Math" panose="02040503050406030204" pitchFamily="18" charset="0"/>
                                          </a:rPr>
                                          <m:t>21</m:t>
                                        </m:r>
                                      </m:sub>
                                    </m:sSub>
                                  </m:e>
                                  <m:e>
                                    <m:sSubSup>
                                      <m:sSubSupPr>
                                        <m:ctrlPr>
                                          <a:rPr lang="de-AT" sz="2800" i="1">
                                            <a:latin typeface="Cambria Math" panose="02040503050406030204" pitchFamily="18" charset="0"/>
                                          </a:rPr>
                                        </m:ctrlPr>
                                      </m:sSubSupPr>
                                      <m:e>
                                        <m:r>
                                          <a:rPr lang="en-US" sz="2800" i="1">
                                            <a:latin typeface="Cambria Math" panose="02040503050406030204" pitchFamily="18" charset="0"/>
                                          </a:rPr>
                                          <m:t>𝜎</m:t>
                                        </m:r>
                                      </m:e>
                                      <m:sub>
                                        <m:r>
                                          <a:rPr lang="en-US" sz="2800" i="1">
                                            <a:latin typeface="Cambria Math" panose="02040503050406030204" pitchFamily="18" charset="0"/>
                                          </a:rPr>
                                          <m:t>𝑠</m:t>
                                        </m:r>
                                        <m:r>
                                          <a:rPr lang="en-US" sz="2800" i="1">
                                            <a:latin typeface="Cambria Math" panose="02040503050406030204" pitchFamily="18" charset="0"/>
                                          </a:rPr>
                                          <m:t>2</m:t>
                                        </m:r>
                                      </m:sub>
                                      <m:sup>
                                        <m:r>
                                          <a:rPr lang="en-US" sz="2800" i="1">
                                            <a:latin typeface="Cambria Math" panose="02040503050406030204" pitchFamily="18" charset="0"/>
                                          </a:rPr>
                                          <m:t>2</m:t>
                                        </m:r>
                                      </m:sup>
                                    </m:sSubSup>
                                  </m:e>
                                </m:mr>
                              </m:m>
                            </m:e>
                          </m:d>
                        </m:e>
                      </m:d>
                    </m:oMath>
                  </m:oMathPara>
                </a14:m>
                <a:endParaRPr lang="de-AT" sz="2800" dirty="0"/>
              </a:p>
              <a:p>
                <a:pPr marL="0" indent="0">
                  <a:buNone/>
                </a:pPr>
                <a:endParaRPr lang="de-AT" sz="36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000"/>
                  </a:spcAft>
                  <a:buNone/>
                </a:pPr>
                <a14:m>
                  <m:oMath xmlns:m="http://schemas.openxmlformats.org/officeDocument/2006/math">
                    <m:sSub>
                      <m:sSubPr>
                        <m:ctrlPr>
                          <a:rPr lang="en-US" sz="2800" i="1" smtClean="0">
                            <a:effectLst/>
                            <a:latin typeface="Cambria Math" panose="02040503050406030204" pitchFamily="18" charset="0"/>
                          </a:rPr>
                        </m:ctrlPr>
                      </m:sSubPr>
                      <m:e>
                        <m:r>
                          <m:rPr>
                            <m:sty m:val="p"/>
                          </m:rPr>
                          <a:rPr lang="en-US" sz="2800">
                            <a:latin typeface="Cambria Math" panose="02040503050406030204" pitchFamily="18" charset="0"/>
                            <a:ea typeface="Times New Roman" panose="02020603050405020304" pitchFamily="18" charset="0"/>
                            <a:cs typeface="Aptos Display"/>
                          </a:rPr>
                          <m:t>Ω</m:t>
                        </m:r>
                      </m:e>
                      <m:sub>
                        <m:r>
                          <a:rPr lang="it-IT" sz="2800" b="0" i="1" smtClean="0">
                            <a:effectLst/>
                            <a:latin typeface="Cambria Math" panose="02040503050406030204" pitchFamily="18" charset="0"/>
                          </a:rPr>
                          <m:t>𝑠</m:t>
                        </m:r>
                      </m:sub>
                    </m:sSub>
                  </m:oMath>
                </a14:m>
                <a:r>
                  <a:rPr lang="en-US" sz="2800" dirty="0">
                    <a:effectLst/>
                    <a:ea typeface="Times New Roman" panose="02020603050405020304" pitchFamily="18" charset="0"/>
                    <a:cs typeface="Aptos Display"/>
                  </a:rPr>
                  <a:t> is the within-study covariance matrix</a:t>
                </a:r>
                <a:endParaRPr lang="it-IT" sz="2800" i="1" dirty="0">
                  <a:effectLst/>
                  <a:latin typeface="Cambria Math" panose="02040503050406030204" pitchFamily="18" charset="0"/>
                  <a:ea typeface="Times New Roman" panose="02020603050405020304" pitchFamily="18" charset="0"/>
                  <a:cs typeface="Aptos Display"/>
                </a:endParaRPr>
              </a:p>
              <a:p>
                <a:pPr marL="0" indent="0" algn="just">
                  <a:spcAft>
                    <a:spcPts val="1000"/>
                  </a:spcAft>
                  <a:buNone/>
                </a:pPr>
                <a14:m>
                  <m:oMath xmlns:m="http://schemas.openxmlformats.org/officeDocument/2006/math">
                    <m:r>
                      <m:rPr>
                        <m:sty m:val="p"/>
                      </m:rPr>
                      <a:rPr lang="en-US" sz="2800">
                        <a:effectLst/>
                        <a:latin typeface="Cambria Math" panose="02040503050406030204" pitchFamily="18" charset="0"/>
                        <a:ea typeface="Times New Roman" panose="02020603050405020304" pitchFamily="18" charset="0"/>
                        <a:cs typeface="Aptos Display"/>
                      </a:rPr>
                      <m:t>T</m:t>
                    </m:r>
                  </m:oMath>
                </a14:m>
                <a:r>
                  <a:rPr lang="en-US" sz="2800" dirty="0">
                    <a:effectLst/>
                    <a:ea typeface="Times New Roman" panose="02020603050405020304" pitchFamily="18" charset="0"/>
                    <a:cs typeface="Aptos Display"/>
                  </a:rPr>
                  <a:t> is the between-study covariance matrix</a:t>
                </a:r>
                <a:endParaRPr lang="de-AT" sz="2800" dirty="0">
                  <a:effectLst/>
                  <a:ea typeface="Aptos"/>
                  <a:cs typeface="Times New Roman" panose="02020603050405020304" pitchFamily="18" charset="0"/>
                </a:endParaRPr>
              </a:p>
              <a:p>
                <a:endParaRPr lang="it-IT" dirty="0"/>
              </a:p>
            </p:txBody>
          </p:sp>
        </mc:Choice>
        <mc:Fallback xmlns="">
          <p:sp>
            <p:nvSpPr>
              <p:cNvPr id="3" name="Segnaposto contenuto 2">
                <a:extLst>
                  <a:ext uri="{FF2B5EF4-FFF2-40B4-BE49-F238E27FC236}">
                    <a16:creationId xmlns:a16="http://schemas.microsoft.com/office/drawing/2014/main" id="{9C38C1FB-32FB-1139-B70F-D52407411F63}"/>
                  </a:ext>
                </a:extLst>
              </p:cNvPr>
              <p:cNvSpPr>
                <a:spLocks noGrp="1" noRot="1" noChangeAspect="1" noMove="1" noResize="1" noEditPoints="1" noAdjustHandles="1" noChangeArrowheads="1" noChangeShapeType="1" noTextEdit="1"/>
              </p:cNvSpPr>
              <p:nvPr>
                <p:ph idx="1"/>
              </p:nvPr>
            </p:nvSpPr>
            <p:spPr>
              <a:blipFill>
                <a:blip r:embed="rId2"/>
                <a:stretch>
                  <a:fillRect l="-58" t="-1261"/>
                </a:stretch>
              </a:blipFill>
            </p:spPr>
            <p:txBody>
              <a:bodyPr/>
              <a:lstStyle/>
              <a:p>
                <a:r>
                  <a:rPr lang="it-IT">
                    <a:noFill/>
                  </a:rPr>
                  <a:t> </a:t>
                </a:r>
              </a:p>
            </p:txBody>
          </p:sp>
        </mc:Fallback>
      </mc:AlternateContent>
      <p:sp>
        <p:nvSpPr>
          <p:cNvPr id="6" name="Content Placeholder 2">
            <a:extLst>
              <a:ext uri="{FF2B5EF4-FFF2-40B4-BE49-F238E27FC236}">
                <a16:creationId xmlns:a16="http://schemas.microsoft.com/office/drawing/2014/main" id="{2CF5B137-FCB2-EF7B-92CC-5B8079AECA6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TextBox 3">
            <a:extLst>
              <a:ext uri="{FF2B5EF4-FFF2-40B4-BE49-F238E27FC236}">
                <a16:creationId xmlns:a16="http://schemas.microsoft.com/office/drawing/2014/main" id="{2063B76C-1D85-9ED5-2AF0-FFB04DB2E117}"/>
              </a:ext>
            </a:extLst>
          </p:cNvPr>
          <p:cNvSpPr txBox="1"/>
          <p:nvPr/>
        </p:nvSpPr>
        <p:spPr>
          <a:xfrm>
            <a:off x="6918916" y="6492875"/>
            <a:ext cx="5819887" cy="307777"/>
          </a:xfrm>
          <a:prstGeom prst="rect">
            <a:avLst/>
          </a:prstGeom>
        </p:spPr>
        <p:txBody>
          <a:bodyPr wrap="square" rtlCol="0">
            <a:spAutoFit/>
          </a:bodyPr>
          <a:lstStyle/>
          <a:p>
            <a:pPr marL="0" indent="0" algn="ctr">
              <a:lnSpc>
                <a:spcPct val="100000"/>
              </a:lnSpc>
              <a:spcBef>
                <a:spcPts val="0"/>
              </a:spcBef>
              <a:buFontTx/>
              <a:buNone/>
            </a:pPr>
            <a:r>
              <a:rPr lang="en-US" sz="1400" dirty="0">
                <a:ea typeface="微软雅黑"/>
                <a:cs typeface="Posterama" panose="020B0504020200020000" pitchFamily="34" charset="0"/>
              </a:rPr>
              <a:t>Analysis performed with </a:t>
            </a:r>
            <a:r>
              <a:rPr lang="en-US" sz="1400" dirty="0" err="1">
                <a:ea typeface="微软雅黑"/>
                <a:cs typeface="Posterama" panose="020B0504020200020000" pitchFamily="34" charset="0"/>
              </a:rPr>
              <a:t>mixmeta</a:t>
            </a:r>
            <a:r>
              <a:rPr lang="en-US" sz="1400" dirty="0">
                <a:ea typeface="微软雅黑"/>
                <a:cs typeface="Posterama" panose="020B0504020200020000" pitchFamily="34" charset="0"/>
              </a:rPr>
              <a:t> (</a:t>
            </a:r>
            <a:r>
              <a:rPr lang="en-US" sz="1400" dirty="0" err="1">
                <a:ea typeface="微软雅黑"/>
                <a:cs typeface="Posterama" panose="020B0504020200020000" pitchFamily="34" charset="0"/>
              </a:rPr>
              <a:t>Gasparrini</a:t>
            </a:r>
            <a:r>
              <a:rPr lang="en-US" sz="1400" dirty="0">
                <a:ea typeface="微软雅黑"/>
                <a:cs typeface="Posterama" panose="020B0504020200020000" pitchFamily="34" charset="0"/>
              </a:rPr>
              <a:t>, 2022)</a:t>
            </a:r>
          </a:p>
        </p:txBody>
      </p:sp>
    </p:spTree>
    <p:extLst>
      <p:ext uri="{BB962C8B-B14F-4D97-AF65-F5344CB8AC3E}">
        <p14:creationId xmlns:p14="http://schemas.microsoft.com/office/powerpoint/2010/main" val="3533483210"/>
      </p:ext>
    </p:extLst>
  </p:cSld>
  <p:clrMapOvr>
    <a:masterClrMapping/>
  </p:clrMapOvr>
</p:sld>
</file>

<file path=ppt/theme/theme1.xml><?xml version="1.0" encoding="utf-8"?>
<a:theme xmlns:a="http://schemas.openxmlformats.org/drawingml/2006/main" name="Tema di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2032</Words>
  <Application>Microsoft Macintosh PowerPoint</Application>
  <PresentationFormat>Widescreen</PresentationFormat>
  <Paragraphs>476</Paragraphs>
  <Slides>43</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43</vt:i4>
      </vt:variant>
    </vt:vector>
  </HeadingPairs>
  <TitlesOfParts>
    <vt:vector size="50" baseType="lpstr">
      <vt:lpstr>Aptos</vt:lpstr>
      <vt:lpstr>Arial</vt:lpstr>
      <vt:lpstr>Calibri</vt:lpstr>
      <vt:lpstr>Cambria Math</vt:lpstr>
      <vt:lpstr>Posterama Text SemiBold</vt:lpstr>
      <vt:lpstr>Wingdings</vt:lpstr>
      <vt:lpstr>Tema di Office</vt:lpstr>
      <vt:lpstr>Change of d-irection:  Alternative methods for  meta-analysis in psychology</vt:lpstr>
      <vt:lpstr>What is a Meta-Analysis?</vt:lpstr>
      <vt:lpstr>The problem of Standardized Mean Differences</vt:lpstr>
      <vt:lpstr>What is the average of 2 m and 3 kg?</vt:lpstr>
      <vt:lpstr>Environmental Psychology</vt:lpstr>
      <vt:lpstr>What is the average of a CR and a SR?</vt:lpstr>
      <vt:lpstr>Alternative solutions</vt:lpstr>
      <vt:lpstr>Simulation study</vt:lpstr>
      <vt:lpstr>Bivariate random-effects model</vt:lpstr>
      <vt:lpstr>Within and between study correlation</vt:lpstr>
      <vt:lpstr>MVMA as Structural Equation Model</vt:lpstr>
      <vt:lpstr>Structural Equation Modeling</vt:lpstr>
      <vt:lpstr>Structural Equation Modeling</vt:lpstr>
      <vt:lpstr>… and if we don’t have within-study correlations?</vt:lpstr>
      <vt:lpstr>Riley Method and Robust Variance Estimator</vt:lpstr>
      <vt:lpstr>Comparison – complete case analysis</vt:lpstr>
      <vt:lpstr>Comparison</vt:lpstr>
      <vt:lpstr>… and if we have missing outcomes?</vt:lpstr>
      <vt:lpstr>Missing data</vt:lpstr>
      <vt:lpstr>Missing data</vt:lpstr>
      <vt:lpstr>Missing outcome multiple imputation</vt:lpstr>
      <vt:lpstr>Comparison</vt:lpstr>
      <vt:lpstr>Comparison</vt:lpstr>
      <vt:lpstr>Real data</vt:lpstr>
      <vt:lpstr>Real dataset</vt:lpstr>
      <vt:lpstr>Results</vt:lpstr>
      <vt:lpstr>Comparison</vt:lpstr>
      <vt:lpstr>Summary of the results</vt:lpstr>
      <vt:lpstr>Limitations and future research</vt:lpstr>
      <vt:lpstr>… and if we have missing not at random outcomes?</vt:lpstr>
      <vt:lpstr>Missing At Random outcomes</vt:lpstr>
      <vt:lpstr>Missing Not At Random outcomes</vt:lpstr>
      <vt:lpstr>Missing Not At Random sensitivity analysis </vt:lpstr>
      <vt:lpstr>Pattern-mixture model sensitivity analysis (I)</vt:lpstr>
      <vt:lpstr>Pattern-mixture model sensitivity analysis (I)</vt:lpstr>
      <vt:lpstr>Pattern-mixture model sensitivity analysis (I)</vt:lpstr>
      <vt:lpstr>Pattern-mixture model sensitivity analysis (II)</vt:lpstr>
      <vt:lpstr>Pattern-mixture model sensitivity analysis (III)</vt:lpstr>
      <vt:lpstr>Pattern-mixture model sensitivity analysis (IV)</vt:lpstr>
      <vt:lpstr>Pattern-mixture model sensitivity analysis (V)</vt:lpstr>
      <vt:lpstr>Presentazione standard di PowerPoint</vt:lpstr>
      <vt:lpstr>Presentazione standard di PowerPoint</vt:lpstr>
      <vt:lpstr>The standard way with Cujipers et al’s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of d-irection:  Alternative methods for  meta-analysis in psychology</dc:title>
  <dc:creator>Irene Alfarone</dc:creator>
  <cp:lastModifiedBy>Irene Alfarone</cp:lastModifiedBy>
  <cp:revision>28</cp:revision>
  <dcterms:created xsi:type="dcterms:W3CDTF">2025-02-04T14:32:00Z</dcterms:created>
  <dcterms:modified xsi:type="dcterms:W3CDTF">2025-03-06T12:30:51Z</dcterms:modified>
</cp:coreProperties>
</file>